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6.xml" ContentType="application/vnd.openxmlformats-officedocument.presentationml.slid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75" r:id="rId3"/>
    <p:sldId id="270" r:id="rId4"/>
    <p:sldId id="278" r:id="rId5"/>
    <p:sldId id="359" r:id="rId6"/>
    <p:sldId id="360" r:id="rId7"/>
    <p:sldId id="308" r:id="rId8"/>
    <p:sldId id="354" r:id="rId9"/>
    <p:sldId id="339" r:id="rId10"/>
    <p:sldId id="327" r:id="rId11"/>
    <p:sldId id="281" r:id="rId12"/>
    <p:sldId id="364" r:id="rId13"/>
    <p:sldId id="324" r:id="rId14"/>
    <p:sldId id="361" r:id="rId15"/>
    <p:sldId id="362" r:id="rId16"/>
    <p:sldId id="363" r:id="rId17"/>
    <p:sldId id="325" r:id="rId18"/>
    <p:sldId id="332" r:id="rId19"/>
    <p:sldId id="335" r:id="rId20"/>
    <p:sldId id="355" r:id="rId21"/>
    <p:sldId id="283" r:id="rId22"/>
    <p:sldId id="263" r:id="rId23"/>
    <p:sldId id="366" r:id="rId24"/>
    <p:sldId id="323" r:id="rId25"/>
    <p:sldId id="322" r:id="rId26"/>
    <p:sldId id="357" r:id="rId27"/>
    <p:sldId id="285" r:id="rId28"/>
    <p:sldId id="286" r:id="rId29"/>
    <p:sldId id="298" r:id="rId30"/>
    <p:sldId id="321" r:id="rId31"/>
    <p:sldId id="367" r:id="rId32"/>
    <p:sldId id="303" r:id="rId33"/>
    <p:sldId id="342" r:id="rId34"/>
    <p:sldId id="288" r:id="rId35"/>
    <p:sldId id="318" r:id="rId36"/>
    <p:sldId id="340" r:id="rId37"/>
    <p:sldId id="265" r:id="rId38"/>
    <p:sldId id="290" r:id="rId39"/>
    <p:sldId id="292" r:id="rId40"/>
    <p:sldId id="294" r:id="rId41"/>
    <p:sldId id="358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tman, E.A. (Eva Anne)" initials="HE(A" lastIdx="0" clrIdx="0">
    <p:extLst>
      <p:ext uri="{19B8F6BF-5375-455C-9EA6-DF929625EA0E}">
        <p15:presenceInfo xmlns:p15="http://schemas.microsoft.com/office/powerpoint/2012/main" xmlns="" userId="Hartman, E.A. (Eva Ann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4" autoAdjust="0"/>
    <p:restoredTop sz="75506" autoAdjust="0"/>
  </p:normalViewPr>
  <p:slideViewPr>
    <p:cSldViewPr snapToGrid="0" snapToObjects="1">
      <p:cViewPr varScale="1">
        <p:scale>
          <a:sx n="50" d="100"/>
          <a:sy n="50" d="100"/>
        </p:scale>
        <p:origin x="-1332" y="-96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B9105-6572-4706-A59C-C33BDDE70DBD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6D77C096-D414-4B79-8165-796AC61E58AF}">
      <dgm:prSet phldrT="[Tekst]"/>
      <dgm:spPr/>
      <dgm:t>
        <a:bodyPr/>
        <a:lstStyle/>
        <a:p>
          <a:r>
            <a:rPr lang="nl-NL" dirty="0"/>
            <a:t>1</a:t>
          </a:r>
        </a:p>
      </dgm:t>
    </dgm:pt>
    <dgm:pt modelId="{7EFEC3AE-93B3-4C3A-9B2C-10C2A417206F}" type="parTrans" cxnId="{0D0F9667-AAB1-462D-ACB4-39F167C32E1B}">
      <dgm:prSet/>
      <dgm:spPr/>
      <dgm:t>
        <a:bodyPr/>
        <a:lstStyle/>
        <a:p>
          <a:endParaRPr lang="nl-NL"/>
        </a:p>
      </dgm:t>
    </dgm:pt>
    <dgm:pt modelId="{AEC22F0C-0792-4380-A57F-A1603E6999B5}" type="sibTrans" cxnId="{0D0F9667-AAB1-462D-ACB4-39F167C32E1B}">
      <dgm:prSet/>
      <dgm:spPr/>
      <dgm:t>
        <a:bodyPr/>
        <a:lstStyle/>
        <a:p>
          <a:endParaRPr lang="nl-NL"/>
        </a:p>
      </dgm:t>
    </dgm:pt>
    <dgm:pt modelId="{861DA7B7-1D0F-4458-9CFD-B1403DDA3864}">
      <dgm:prSet phldrT="[Tekst]"/>
      <dgm:spPr/>
      <dgm:t>
        <a:bodyPr/>
        <a:lstStyle/>
        <a:p>
          <a:r>
            <a:rPr lang="nl-NL" dirty="0"/>
            <a:t>Nierschade &amp; </a:t>
          </a:r>
          <a:r>
            <a:rPr lang="nl-NL" dirty="0" err="1"/>
            <a:t>voedingadvies</a:t>
          </a:r>
          <a:endParaRPr lang="nl-NL" dirty="0"/>
        </a:p>
      </dgm:t>
    </dgm:pt>
    <dgm:pt modelId="{FEDD3396-4341-4591-951B-5D05C6A4B693}" type="parTrans" cxnId="{89472608-3693-4E45-92C8-EE70B5A05A58}">
      <dgm:prSet/>
      <dgm:spPr/>
      <dgm:t>
        <a:bodyPr/>
        <a:lstStyle/>
        <a:p>
          <a:endParaRPr lang="nl-NL"/>
        </a:p>
      </dgm:t>
    </dgm:pt>
    <dgm:pt modelId="{49924374-0889-47D8-A089-E381AF315FDB}" type="sibTrans" cxnId="{89472608-3693-4E45-92C8-EE70B5A05A58}">
      <dgm:prSet/>
      <dgm:spPr/>
      <dgm:t>
        <a:bodyPr/>
        <a:lstStyle/>
        <a:p>
          <a:endParaRPr lang="nl-NL"/>
        </a:p>
      </dgm:t>
    </dgm:pt>
    <dgm:pt modelId="{E8AD8B33-D139-411A-9EE4-9589974466D5}">
      <dgm:prSet phldrT="[Tekst]"/>
      <dgm:spPr/>
      <dgm:t>
        <a:bodyPr/>
        <a:lstStyle/>
        <a:p>
          <a:r>
            <a:rPr lang="nl-NL" dirty="0"/>
            <a:t>2</a:t>
          </a:r>
        </a:p>
      </dgm:t>
    </dgm:pt>
    <dgm:pt modelId="{323671D8-0455-4A9A-9C9E-1BC4B4083042}" type="parTrans" cxnId="{7E380535-A69E-4FDB-A937-9B47577A26B0}">
      <dgm:prSet/>
      <dgm:spPr/>
      <dgm:t>
        <a:bodyPr/>
        <a:lstStyle/>
        <a:p>
          <a:endParaRPr lang="nl-NL"/>
        </a:p>
      </dgm:t>
    </dgm:pt>
    <dgm:pt modelId="{3BB831C2-0BB6-486A-9CF9-49C1DFC3FD11}" type="sibTrans" cxnId="{7E380535-A69E-4FDB-A937-9B47577A26B0}">
      <dgm:prSet/>
      <dgm:spPr/>
      <dgm:t>
        <a:bodyPr/>
        <a:lstStyle/>
        <a:p>
          <a:endParaRPr lang="nl-NL"/>
        </a:p>
      </dgm:t>
    </dgm:pt>
    <dgm:pt modelId="{177BB18A-3A61-49D8-AAA6-7E5283EE8A7A}">
      <dgm:prSet phldrT="[Tekst]"/>
      <dgm:spPr/>
      <dgm:t>
        <a:bodyPr/>
        <a:lstStyle/>
        <a:p>
          <a:r>
            <a:rPr lang="nl-NL" dirty="0"/>
            <a:t>3</a:t>
          </a:r>
        </a:p>
      </dgm:t>
    </dgm:pt>
    <dgm:pt modelId="{FCE53CBA-7D9F-4E39-9ED5-B9C4B215C7DD}" type="parTrans" cxnId="{507DFCF5-4D85-4591-8720-00497EB4B4EA}">
      <dgm:prSet/>
      <dgm:spPr/>
      <dgm:t>
        <a:bodyPr/>
        <a:lstStyle/>
        <a:p>
          <a:endParaRPr lang="nl-NL"/>
        </a:p>
      </dgm:t>
    </dgm:pt>
    <dgm:pt modelId="{89D25A36-B18A-4892-85F7-25B248BE5117}" type="sibTrans" cxnId="{507DFCF5-4D85-4591-8720-00497EB4B4EA}">
      <dgm:prSet/>
      <dgm:spPr/>
      <dgm:t>
        <a:bodyPr/>
        <a:lstStyle/>
        <a:p>
          <a:endParaRPr lang="nl-NL"/>
        </a:p>
      </dgm:t>
    </dgm:pt>
    <dgm:pt modelId="{69567F2B-8A24-4D19-8461-D5C96E3AF33D}">
      <dgm:prSet phldrT="[Tekst]"/>
      <dgm:spPr/>
      <dgm:t>
        <a:bodyPr/>
        <a:lstStyle/>
        <a:p>
          <a:r>
            <a:rPr lang="nl-NL" dirty="0"/>
            <a:t>4</a:t>
          </a:r>
        </a:p>
      </dgm:t>
    </dgm:pt>
    <dgm:pt modelId="{7ADAD452-563B-498D-ADFB-F1CAF2DFBB07}" type="parTrans" cxnId="{2727074B-F74E-470E-B00D-5AE55C21A492}">
      <dgm:prSet/>
      <dgm:spPr/>
      <dgm:t>
        <a:bodyPr/>
        <a:lstStyle/>
        <a:p>
          <a:endParaRPr lang="nl-NL"/>
        </a:p>
      </dgm:t>
    </dgm:pt>
    <dgm:pt modelId="{1BF27B9E-0431-4A64-9859-734D5AE12FEB}" type="sibTrans" cxnId="{2727074B-F74E-470E-B00D-5AE55C21A492}">
      <dgm:prSet/>
      <dgm:spPr/>
      <dgm:t>
        <a:bodyPr/>
        <a:lstStyle/>
        <a:p>
          <a:endParaRPr lang="nl-NL"/>
        </a:p>
      </dgm:t>
    </dgm:pt>
    <dgm:pt modelId="{7DDB03B8-8025-4294-90E4-58F0B51E20E5}">
      <dgm:prSet phldrT="[Tekst]"/>
      <dgm:spPr/>
      <dgm:t>
        <a:bodyPr/>
        <a:lstStyle/>
        <a:p>
          <a:r>
            <a:rPr lang="nl-NL" dirty="0"/>
            <a:t>5</a:t>
          </a:r>
        </a:p>
      </dgm:t>
    </dgm:pt>
    <dgm:pt modelId="{7D2D1165-B500-4AA9-94B3-0739ED6A8863}" type="parTrans" cxnId="{30F18A24-47A5-4E19-BF26-CB7860B11988}">
      <dgm:prSet/>
      <dgm:spPr/>
      <dgm:t>
        <a:bodyPr/>
        <a:lstStyle/>
        <a:p>
          <a:endParaRPr lang="nl-NL"/>
        </a:p>
      </dgm:t>
    </dgm:pt>
    <dgm:pt modelId="{2FFEA85F-0A39-4519-9609-3D2347D65FF2}" type="sibTrans" cxnId="{30F18A24-47A5-4E19-BF26-CB7860B11988}">
      <dgm:prSet/>
      <dgm:spPr/>
      <dgm:t>
        <a:bodyPr/>
        <a:lstStyle/>
        <a:p>
          <a:endParaRPr lang="nl-NL"/>
        </a:p>
      </dgm:t>
    </dgm:pt>
    <dgm:pt modelId="{F0170783-058C-456A-995D-873B968FEB8D}">
      <dgm:prSet phldrT="[Tekst]"/>
      <dgm:spPr/>
      <dgm:t>
        <a:bodyPr/>
        <a:lstStyle/>
        <a:p>
          <a:r>
            <a:rPr lang="nl-NL" dirty="0"/>
            <a:t>6</a:t>
          </a:r>
        </a:p>
      </dgm:t>
    </dgm:pt>
    <dgm:pt modelId="{83C0073A-CFB5-45C0-82D4-99697C1ECFD3}" type="parTrans" cxnId="{736742C8-DA96-4163-BB83-C31A5149CCA8}">
      <dgm:prSet/>
      <dgm:spPr/>
      <dgm:t>
        <a:bodyPr/>
        <a:lstStyle/>
        <a:p>
          <a:endParaRPr lang="nl-NL"/>
        </a:p>
      </dgm:t>
    </dgm:pt>
    <dgm:pt modelId="{68535152-8738-4B24-8AE8-C1CD0A4103BB}" type="sibTrans" cxnId="{736742C8-DA96-4163-BB83-C31A5149CCA8}">
      <dgm:prSet/>
      <dgm:spPr/>
      <dgm:t>
        <a:bodyPr/>
        <a:lstStyle/>
        <a:p>
          <a:endParaRPr lang="nl-NL"/>
        </a:p>
      </dgm:t>
    </dgm:pt>
    <dgm:pt modelId="{BC798756-D4BD-453D-9C79-43203495E280}">
      <dgm:prSet/>
      <dgm:spPr/>
      <dgm:t>
        <a:bodyPr/>
        <a:lstStyle/>
        <a:p>
          <a:r>
            <a:rPr lang="nl-NL" dirty="0"/>
            <a:t>Gezonde leefstijl bij nierschade</a:t>
          </a:r>
        </a:p>
      </dgm:t>
    </dgm:pt>
    <dgm:pt modelId="{0408096E-F74E-402F-89DF-A6926C4395EF}" type="parTrans" cxnId="{28235DA3-C9A2-48D3-BDE8-FD5880CD0F47}">
      <dgm:prSet/>
      <dgm:spPr/>
      <dgm:t>
        <a:bodyPr/>
        <a:lstStyle/>
        <a:p>
          <a:endParaRPr lang="nl-NL"/>
        </a:p>
      </dgm:t>
    </dgm:pt>
    <dgm:pt modelId="{4ABEDA3E-4467-4BBD-AE0D-A0AE244912C0}" type="sibTrans" cxnId="{28235DA3-C9A2-48D3-BDE8-FD5880CD0F47}">
      <dgm:prSet/>
      <dgm:spPr/>
      <dgm:t>
        <a:bodyPr/>
        <a:lstStyle/>
        <a:p>
          <a:endParaRPr lang="nl-NL"/>
        </a:p>
      </dgm:t>
    </dgm:pt>
    <dgm:pt modelId="{F8EC1D2B-E36D-4605-9E2D-1C088018D01F}">
      <dgm:prSet/>
      <dgm:spPr/>
      <dgm:t>
        <a:bodyPr/>
        <a:lstStyle/>
        <a:p>
          <a:r>
            <a:rPr lang="nl-NL" dirty="0"/>
            <a:t>Praktische tips</a:t>
          </a:r>
        </a:p>
      </dgm:t>
    </dgm:pt>
    <dgm:pt modelId="{E1167885-DF8F-42F7-BFC1-38BED3B416DF}" type="parTrans" cxnId="{6D671D3B-5EAE-4491-891E-E376C993D6B2}">
      <dgm:prSet/>
      <dgm:spPr/>
      <dgm:t>
        <a:bodyPr/>
        <a:lstStyle/>
        <a:p>
          <a:endParaRPr lang="nl-NL"/>
        </a:p>
      </dgm:t>
    </dgm:pt>
    <dgm:pt modelId="{9A6271D8-80F8-49F2-9BAD-DA8D2A7D1306}" type="sibTrans" cxnId="{6D671D3B-5EAE-4491-891E-E376C993D6B2}">
      <dgm:prSet/>
      <dgm:spPr/>
      <dgm:t>
        <a:bodyPr/>
        <a:lstStyle/>
        <a:p>
          <a:endParaRPr lang="nl-NL"/>
        </a:p>
      </dgm:t>
    </dgm:pt>
    <dgm:pt modelId="{7A460C07-9D98-4D20-AA37-D04E25FAE399}">
      <dgm:prSet/>
      <dgm:spPr/>
      <dgm:t>
        <a:bodyPr/>
        <a:lstStyle/>
        <a:p>
          <a:r>
            <a:rPr lang="nl-NL" dirty="0"/>
            <a:t>Samenwerking met diëtist </a:t>
          </a:r>
        </a:p>
      </dgm:t>
    </dgm:pt>
    <dgm:pt modelId="{8C033A0E-5FB2-4A0E-8A30-0E55432F6FC1}" type="parTrans" cxnId="{F0360A00-E293-4C27-ACEA-39DE83B6DEB9}">
      <dgm:prSet/>
      <dgm:spPr/>
      <dgm:t>
        <a:bodyPr/>
        <a:lstStyle/>
        <a:p>
          <a:endParaRPr lang="nl-NL"/>
        </a:p>
      </dgm:t>
    </dgm:pt>
    <dgm:pt modelId="{42CD4D82-BB80-413E-9D6E-881016E49677}" type="sibTrans" cxnId="{F0360A00-E293-4C27-ACEA-39DE83B6DEB9}">
      <dgm:prSet/>
      <dgm:spPr/>
      <dgm:t>
        <a:bodyPr/>
        <a:lstStyle/>
        <a:p>
          <a:endParaRPr lang="nl-NL"/>
        </a:p>
      </dgm:t>
    </dgm:pt>
    <dgm:pt modelId="{3A258E2C-1C6D-469E-8658-78A59F9DDDFC}">
      <dgm:prSet/>
      <dgm:spPr/>
      <dgm:t>
        <a:bodyPr/>
        <a:lstStyle/>
        <a:p>
          <a:r>
            <a:rPr lang="nl-NL" dirty="0"/>
            <a:t>Binnengekomen vragen</a:t>
          </a:r>
        </a:p>
      </dgm:t>
    </dgm:pt>
    <dgm:pt modelId="{2F627833-4E5D-42D9-B067-3F0B744E6121}" type="parTrans" cxnId="{48804325-174C-4004-8C1F-8C41F20F4B77}">
      <dgm:prSet/>
      <dgm:spPr/>
      <dgm:t>
        <a:bodyPr/>
        <a:lstStyle/>
        <a:p>
          <a:endParaRPr lang="nl-NL"/>
        </a:p>
      </dgm:t>
    </dgm:pt>
    <dgm:pt modelId="{F3CC0325-0A4E-4C7A-861F-865AE5EFAD72}" type="sibTrans" cxnId="{48804325-174C-4004-8C1F-8C41F20F4B77}">
      <dgm:prSet/>
      <dgm:spPr/>
      <dgm:t>
        <a:bodyPr/>
        <a:lstStyle/>
        <a:p>
          <a:endParaRPr lang="nl-NL"/>
        </a:p>
      </dgm:t>
    </dgm:pt>
    <dgm:pt modelId="{A443A111-83E6-4C85-A957-7C30C2E55831}">
      <dgm:prSet phldrT="[Tekst]"/>
      <dgm:spPr/>
      <dgm:t>
        <a:bodyPr/>
        <a:lstStyle/>
        <a:p>
          <a:r>
            <a:rPr lang="nl-NL" dirty="0"/>
            <a:t>Zout, kalium &amp; eiwit </a:t>
          </a:r>
        </a:p>
      </dgm:t>
    </dgm:pt>
    <dgm:pt modelId="{113FB434-CF5F-43D7-B9E1-19335E84385E}" type="parTrans" cxnId="{52875C9F-013C-484E-94F8-BB6DA1C339CF}">
      <dgm:prSet/>
      <dgm:spPr/>
      <dgm:t>
        <a:bodyPr/>
        <a:lstStyle/>
        <a:p>
          <a:endParaRPr lang="nl-NL"/>
        </a:p>
      </dgm:t>
    </dgm:pt>
    <dgm:pt modelId="{F305ED85-889E-449E-AA8F-A12F829032DC}" type="sibTrans" cxnId="{52875C9F-013C-484E-94F8-BB6DA1C339CF}">
      <dgm:prSet/>
      <dgm:spPr/>
      <dgm:t>
        <a:bodyPr/>
        <a:lstStyle/>
        <a:p>
          <a:endParaRPr lang="nl-NL"/>
        </a:p>
      </dgm:t>
    </dgm:pt>
    <dgm:pt modelId="{5E769B41-A70E-410E-AFA3-86A52D3C759A}" type="pres">
      <dgm:prSet presAssocID="{1E5B9105-6572-4706-A59C-C33BDDE70D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896F5E-C458-4A0B-9973-0935EF53613C}" type="pres">
      <dgm:prSet presAssocID="{6D77C096-D414-4B79-8165-796AC61E58AF}" presName="composite" presStyleCnt="0"/>
      <dgm:spPr/>
    </dgm:pt>
    <dgm:pt modelId="{B0C6138F-6C66-4E5F-B6D0-A62F32111BDB}" type="pres">
      <dgm:prSet presAssocID="{6D77C096-D414-4B79-8165-796AC61E58AF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80E760-E270-48DB-BB73-1A97519920B0}" type="pres">
      <dgm:prSet presAssocID="{6D77C096-D414-4B79-8165-796AC61E58AF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CFE574F-8022-406F-B26F-B5B92C1903AD}" type="pres">
      <dgm:prSet presAssocID="{AEC22F0C-0792-4380-A57F-A1603E6999B5}" presName="sp" presStyleCnt="0"/>
      <dgm:spPr/>
    </dgm:pt>
    <dgm:pt modelId="{98EF5A8D-2770-4B83-8C43-DBF40ECA5639}" type="pres">
      <dgm:prSet presAssocID="{E8AD8B33-D139-411A-9EE4-9589974466D5}" presName="composite" presStyleCnt="0"/>
      <dgm:spPr/>
    </dgm:pt>
    <dgm:pt modelId="{D0CAAC27-29A1-4C44-97F0-8E6BE7DF7C64}" type="pres">
      <dgm:prSet presAssocID="{E8AD8B33-D139-411A-9EE4-9589974466D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1672810-4915-49E2-8BE9-5111F43B406D}" type="pres">
      <dgm:prSet presAssocID="{E8AD8B33-D139-411A-9EE4-9589974466D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35EC33D-E8D7-4C6D-B0BE-2706C127F3CC}" type="pres">
      <dgm:prSet presAssocID="{3BB831C2-0BB6-486A-9CF9-49C1DFC3FD11}" presName="sp" presStyleCnt="0"/>
      <dgm:spPr/>
    </dgm:pt>
    <dgm:pt modelId="{16AFE3EF-5885-43DA-8AA2-115254D42AE9}" type="pres">
      <dgm:prSet presAssocID="{177BB18A-3A61-49D8-AAA6-7E5283EE8A7A}" presName="composite" presStyleCnt="0"/>
      <dgm:spPr/>
    </dgm:pt>
    <dgm:pt modelId="{2335B0AB-3CC5-4FF1-9210-28E012D2D8D3}" type="pres">
      <dgm:prSet presAssocID="{177BB18A-3A61-49D8-AAA6-7E5283EE8A7A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FA7FB71-22E0-42B2-A1B3-AE0BC2B2B715}" type="pres">
      <dgm:prSet presAssocID="{177BB18A-3A61-49D8-AAA6-7E5283EE8A7A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1D1E108-7F6C-462B-83DB-0D444B71A10A}" type="pres">
      <dgm:prSet presAssocID="{89D25A36-B18A-4892-85F7-25B248BE5117}" presName="sp" presStyleCnt="0"/>
      <dgm:spPr/>
    </dgm:pt>
    <dgm:pt modelId="{E374F9AD-18D5-4B8C-8B34-FC195E65B81A}" type="pres">
      <dgm:prSet presAssocID="{69567F2B-8A24-4D19-8461-D5C96E3AF33D}" presName="composite" presStyleCnt="0"/>
      <dgm:spPr/>
    </dgm:pt>
    <dgm:pt modelId="{A12B3605-FC6C-43F9-B681-4CF018E7B3A3}" type="pres">
      <dgm:prSet presAssocID="{69567F2B-8A24-4D19-8461-D5C96E3AF33D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43FDFB8-BAA4-402F-9EFB-5050F124A039}" type="pres">
      <dgm:prSet presAssocID="{69567F2B-8A24-4D19-8461-D5C96E3AF33D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9338236-6933-4FAA-8FAC-6C51217A2423}" type="pres">
      <dgm:prSet presAssocID="{1BF27B9E-0431-4A64-9859-734D5AE12FEB}" presName="sp" presStyleCnt="0"/>
      <dgm:spPr/>
    </dgm:pt>
    <dgm:pt modelId="{58A41028-A3E4-4C77-AB75-3AAC139C3ACB}" type="pres">
      <dgm:prSet presAssocID="{7DDB03B8-8025-4294-90E4-58F0B51E20E5}" presName="composite" presStyleCnt="0"/>
      <dgm:spPr/>
    </dgm:pt>
    <dgm:pt modelId="{35C7282D-F91A-4A6A-9606-E7E37832DA86}" type="pres">
      <dgm:prSet presAssocID="{7DDB03B8-8025-4294-90E4-58F0B51E20E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BBD2A3E-81CC-454F-A841-AE5763942C2F}" type="pres">
      <dgm:prSet presAssocID="{7DDB03B8-8025-4294-90E4-58F0B51E20E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DCCF504-80FA-481B-873C-EBD7E6E6F14F}" type="pres">
      <dgm:prSet presAssocID="{2FFEA85F-0A39-4519-9609-3D2347D65FF2}" presName="sp" presStyleCnt="0"/>
      <dgm:spPr/>
    </dgm:pt>
    <dgm:pt modelId="{3A9F3056-798E-4B8C-87AF-F29EC19C2FAA}" type="pres">
      <dgm:prSet presAssocID="{F0170783-058C-456A-995D-873B968FEB8D}" presName="composite" presStyleCnt="0"/>
      <dgm:spPr/>
    </dgm:pt>
    <dgm:pt modelId="{98AE362F-1E70-46B6-ADE5-802797A8F585}" type="pres">
      <dgm:prSet presAssocID="{F0170783-058C-456A-995D-873B968FEB8D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35F809F-BF70-4CA0-98E7-BC988FFAFC21}" type="pres">
      <dgm:prSet presAssocID="{F0170783-058C-456A-995D-873B968FEB8D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E380535-A69E-4FDB-A937-9B47577A26B0}" srcId="{1E5B9105-6572-4706-A59C-C33BDDE70DBD}" destId="{E8AD8B33-D139-411A-9EE4-9589974466D5}" srcOrd="1" destOrd="0" parTransId="{323671D8-0455-4A9A-9C9E-1BC4B4083042}" sibTransId="{3BB831C2-0BB6-486A-9CF9-49C1DFC3FD11}"/>
    <dgm:cxn modelId="{0D0F9667-AAB1-462D-ACB4-39F167C32E1B}" srcId="{1E5B9105-6572-4706-A59C-C33BDDE70DBD}" destId="{6D77C096-D414-4B79-8165-796AC61E58AF}" srcOrd="0" destOrd="0" parTransId="{7EFEC3AE-93B3-4C3A-9B2C-10C2A417206F}" sibTransId="{AEC22F0C-0792-4380-A57F-A1603E6999B5}"/>
    <dgm:cxn modelId="{9EDA03C5-63F2-4711-9C37-D610622ECB75}" type="presOf" srcId="{6D77C096-D414-4B79-8165-796AC61E58AF}" destId="{B0C6138F-6C66-4E5F-B6D0-A62F32111BDB}" srcOrd="0" destOrd="0" presId="urn:microsoft.com/office/officeart/2005/8/layout/chevron2"/>
    <dgm:cxn modelId="{285F0137-FC46-47CB-B959-F174BC8E196B}" type="presOf" srcId="{861DA7B7-1D0F-4458-9CFD-B1403DDA3864}" destId="{9D80E760-E270-48DB-BB73-1A97519920B0}" srcOrd="0" destOrd="0" presId="urn:microsoft.com/office/officeart/2005/8/layout/chevron2"/>
    <dgm:cxn modelId="{7D86CFC4-8B67-4046-B563-FCEF134AB95B}" type="presOf" srcId="{F0170783-058C-456A-995D-873B968FEB8D}" destId="{98AE362F-1E70-46B6-ADE5-802797A8F585}" srcOrd="0" destOrd="0" presId="urn:microsoft.com/office/officeart/2005/8/layout/chevron2"/>
    <dgm:cxn modelId="{692B51AA-F14C-4524-B90E-3E04773FDFE7}" type="presOf" srcId="{177BB18A-3A61-49D8-AAA6-7E5283EE8A7A}" destId="{2335B0AB-3CC5-4FF1-9210-28E012D2D8D3}" srcOrd="0" destOrd="0" presId="urn:microsoft.com/office/officeart/2005/8/layout/chevron2"/>
    <dgm:cxn modelId="{2727074B-F74E-470E-B00D-5AE55C21A492}" srcId="{1E5B9105-6572-4706-A59C-C33BDDE70DBD}" destId="{69567F2B-8A24-4D19-8461-D5C96E3AF33D}" srcOrd="3" destOrd="0" parTransId="{7ADAD452-563B-498D-ADFB-F1CAF2DFBB07}" sibTransId="{1BF27B9E-0431-4A64-9859-734D5AE12FEB}"/>
    <dgm:cxn modelId="{736742C8-DA96-4163-BB83-C31A5149CCA8}" srcId="{1E5B9105-6572-4706-A59C-C33BDDE70DBD}" destId="{F0170783-058C-456A-995D-873B968FEB8D}" srcOrd="5" destOrd="0" parTransId="{83C0073A-CFB5-45C0-82D4-99697C1ECFD3}" sibTransId="{68535152-8738-4B24-8AE8-C1CD0A4103BB}"/>
    <dgm:cxn modelId="{7E931C91-2DA1-42F3-8105-FF5381F4A258}" type="presOf" srcId="{69567F2B-8A24-4D19-8461-D5C96E3AF33D}" destId="{A12B3605-FC6C-43F9-B681-4CF018E7B3A3}" srcOrd="0" destOrd="0" presId="urn:microsoft.com/office/officeart/2005/8/layout/chevron2"/>
    <dgm:cxn modelId="{EEB2BE37-8BA2-4248-BC9F-E90572CB8915}" type="presOf" srcId="{BC798756-D4BD-453D-9C79-43203495E280}" destId="{71672810-4915-49E2-8BE9-5111F43B406D}" srcOrd="0" destOrd="0" presId="urn:microsoft.com/office/officeart/2005/8/layout/chevron2"/>
    <dgm:cxn modelId="{28235DA3-C9A2-48D3-BDE8-FD5880CD0F47}" srcId="{E8AD8B33-D139-411A-9EE4-9589974466D5}" destId="{BC798756-D4BD-453D-9C79-43203495E280}" srcOrd="0" destOrd="0" parTransId="{0408096E-F74E-402F-89DF-A6926C4395EF}" sibTransId="{4ABEDA3E-4467-4BBD-AE0D-A0AE244912C0}"/>
    <dgm:cxn modelId="{507DFCF5-4D85-4591-8720-00497EB4B4EA}" srcId="{1E5B9105-6572-4706-A59C-C33BDDE70DBD}" destId="{177BB18A-3A61-49D8-AAA6-7E5283EE8A7A}" srcOrd="2" destOrd="0" parTransId="{FCE53CBA-7D9F-4E39-9ED5-B9C4B215C7DD}" sibTransId="{89D25A36-B18A-4892-85F7-25B248BE5117}"/>
    <dgm:cxn modelId="{ABF3304F-B5A4-4F99-B213-B77D40594EB2}" type="presOf" srcId="{7A460C07-9D98-4D20-AA37-D04E25FAE399}" destId="{2BBD2A3E-81CC-454F-A841-AE5763942C2F}" srcOrd="0" destOrd="0" presId="urn:microsoft.com/office/officeart/2005/8/layout/chevron2"/>
    <dgm:cxn modelId="{7AE8CA6A-7237-4FBA-8D88-089A26C41270}" type="presOf" srcId="{3A258E2C-1C6D-469E-8658-78A59F9DDDFC}" destId="{135F809F-BF70-4CA0-98E7-BC988FFAFC21}" srcOrd="0" destOrd="0" presId="urn:microsoft.com/office/officeart/2005/8/layout/chevron2"/>
    <dgm:cxn modelId="{89472608-3693-4E45-92C8-EE70B5A05A58}" srcId="{6D77C096-D414-4B79-8165-796AC61E58AF}" destId="{861DA7B7-1D0F-4458-9CFD-B1403DDA3864}" srcOrd="0" destOrd="0" parTransId="{FEDD3396-4341-4591-951B-5D05C6A4B693}" sibTransId="{49924374-0889-47D8-A089-E381AF315FDB}"/>
    <dgm:cxn modelId="{71016E23-F309-4AD5-A7DF-4B9ADBCB93BA}" type="presOf" srcId="{F8EC1D2B-E36D-4605-9E2D-1C088018D01F}" destId="{843FDFB8-BAA4-402F-9EFB-5050F124A039}" srcOrd="0" destOrd="0" presId="urn:microsoft.com/office/officeart/2005/8/layout/chevron2"/>
    <dgm:cxn modelId="{A7173D3C-1059-418C-B8C0-D6CBD9A5AA7B}" type="presOf" srcId="{E8AD8B33-D139-411A-9EE4-9589974466D5}" destId="{D0CAAC27-29A1-4C44-97F0-8E6BE7DF7C64}" srcOrd="0" destOrd="0" presId="urn:microsoft.com/office/officeart/2005/8/layout/chevron2"/>
    <dgm:cxn modelId="{30F18A24-47A5-4E19-BF26-CB7860B11988}" srcId="{1E5B9105-6572-4706-A59C-C33BDDE70DBD}" destId="{7DDB03B8-8025-4294-90E4-58F0B51E20E5}" srcOrd="4" destOrd="0" parTransId="{7D2D1165-B500-4AA9-94B3-0739ED6A8863}" sibTransId="{2FFEA85F-0A39-4519-9609-3D2347D65FF2}"/>
    <dgm:cxn modelId="{52875C9F-013C-484E-94F8-BB6DA1C339CF}" srcId="{177BB18A-3A61-49D8-AAA6-7E5283EE8A7A}" destId="{A443A111-83E6-4C85-A957-7C30C2E55831}" srcOrd="0" destOrd="0" parTransId="{113FB434-CF5F-43D7-B9E1-19335E84385E}" sibTransId="{F305ED85-889E-449E-AA8F-A12F829032DC}"/>
    <dgm:cxn modelId="{6D671D3B-5EAE-4491-891E-E376C993D6B2}" srcId="{69567F2B-8A24-4D19-8461-D5C96E3AF33D}" destId="{F8EC1D2B-E36D-4605-9E2D-1C088018D01F}" srcOrd="0" destOrd="0" parTransId="{E1167885-DF8F-42F7-BFC1-38BED3B416DF}" sibTransId="{9A6271D8-80F8-49F2-9BAD-DA8D2A7D1306}"/>
    <dgm:cxn modelId="{48804325-174C-4004-8C1F-8C41F20F4B77}" srcId="{F0170783-058C-456A-995D-873B968FEB8D}" destId="{3A258E2C-1C6D-469E-8658-78A59F9DDDFC}" srcOrd="0" destOrd="0" parTransId="{2F627833-4E5D-42D9-B067-3F0B744E6121}" sibTransId="{F3CC0325-0A4E-4C7A-861F-865AE5EFAD72}"/>
    <dgm:cxn modelId="{E00C0272-FDDD-4117-998E-03CE194FEE10}" type="presOf" srcId="{1E5B9105-6572-4706-A59C-C33BDDE70DBD}" destId="{5E769B41-A70E-410E-AFA3-86A52D3C759A}" srcOrd="0" destOrd="0" presId="urn:microsoft.com/office/officeart/2005/8/layout/chevron2"/>
    <dgm:cxn modelId="{F0360A00-E293-4C27-ACEA-39DE83B6DEB9}" srcId="{7DDB03B8-8025-4294-90E4-58F0B51E20E5}" destId="{7A460C07-9D98-4D20-AA37-D04E25FAE399}" srcOrd="0" destOrd="0" parTransId="{8C033A0E-5FB2-4A0E-8A30-0E55432F6FC1}" sibTransId="{42CD4D82-BB80-413E-9D6E-881016E49677}"/>
    <dgm:cxn modelId="{4096F69A-CFB2-47A9-9B53-D4DE0CD883CF}" type="presOf" srcId="{A443A111-83E6-4C85-A957-7C30C2E55831}" destId="{1FA7FB71-22E0-42B2-A1B3-AE0BC2B2B715}" srcOrd="0" destOrd="0" presId="urn:microsoft.com/office/officeart/2005/8/layout/chevron2"/>
    <dgm:cxn modelId="{BC2AC834-7994-47A8-9FCF-D7D1CCFFAA7B}" type="presOf" srcId="{7DDB03B8-8025-4294-90E4-58F0B51E20E5}" destId="{35C7282D-F91A-4A6A-9606-E7E37832DA86}" srcOrd="0" destOrd="0" presId="urn:microsoft.com/office/officeart/2005/8/layout/chevron2"/>
    <dgm:cxn modelId="{9973EE5E-0D67-4C91-A297-D35081213A9D}" type="presParOf" srcId="{5E769B41-A70E-410E-AFA3-86A52D3C759A}" destId="{4C896F5E-C458-4A0B-9973-0935EF53613C}" srcOrd="0" destOrd="0" presId="urn:microsoft.com/office/officeart/2005/8/layout/chevron2"/>
    <dgm:cxn modelId="{4565CB9C-87D7-4CE8-A943-257200160896}" type="presParOf" srcId="{4C896F5E-C458-4A0B-9973-0935EF53613C}" destId="{B0C6138F-6C66-4E5F-B6D0-A62F32111BDB}" srcOrd="0" destOrd="0" presId="urn:microsoft.com/office/officeart/2005/8/layout/chevron2"/>
    <dgm:cxn modelId="{BEED2F9A-9F68-4DD7-B9E7-42D3120CCEFD}" type="presParOf" srcId="{4C896F5E-C458-4A0B-9973-0935EF53613C}" destId="{9D80E760-E270-48DB-BB73-1A97519920B0}" srcOrd="1" destOrd="0" presId="urn:microsoft.com/office/officeart/2005/8/layout/chevron2"/>
    <dgm:cxn modelId="{B8B3D6DA-9BCA-44BF-BDF6-8882E1C713F8}" type="presParOf" srcId="{5E769B41-A70E-410E-AFA3-86A52D3C759A}" destId="{ACFE574F-8022-406F-B26F-B5B92C1903AD}" srcOrd="1" destOrd="0" presId="urn:microsoft.com/office/officeart/2005/8/layout/chevron2"/>
    <dgm:cxn modelId="{6B5A5175-2A86-4B2A-AE48-A47872654522}" type="presParOf" srcId="{5E769B41-A70E-410E-AFA3-86A52D3C759A}" destId="{98EF5A8D-2770-4B83-8C43-DBF40ECA5639}" srcOrd="2" destOrd="0" presId="urn:microsoft.com/office/officeart/2005/8/layout/chevron2"/>
    <dgm:cxn modelId="{6C54C1B5-FE26-42C4-8BE3-3E958F104BE0}" type="presParOf" srcId="{98EF5A8D-2770-4B83-8C43-DBF40ECA5639}" destId="{D0CAAC27-29A1-4C44-97F0-8E6BE7DF7C64}" srcOrd="0" destOrd="0" presId="urn:microsoft.com/office/officeart/2005/8/layout/chevron2"/>
    <dgm:cxn modelId="{E9946700-75B7-4597-8D31-01919421F123}" type="presParOf" srcId="{98EF5A8D-2770-4B83-8C43-DBF40ECA5639}" destId="{71672810-4915-49E2-8BE9-5111F43B406D}" srcOrd="1" destOrd="0" presId="urn:microsoft.com/office/officeart/2005/8/layout/chevron2"/>
    <dgm:cxn modelId="{5299D2D6-0119-4427-89A2-116D7668EE6B}" type="presParOf" srcId="{5E769B41-A70E-410E-AFA3-86A52D3C759A}" destId="{435EC33D-E8D7-4C6D-B0BE-2706C127F3CC}" srcOrd="3" destOrd="0" presId="urn:microsoft.com/office/officeart/2005/8/layout/chevron2"/>
    <dgm:cxn modelId="{CCA25BEC-01BE-47BA-81D3-CC5129C9587B}" type="presParOf" srcId="{5E769B41-A70E-410E-AFA3-86A52D3C759A}" destId="{16AFE3EF-5885-43DA-8AA2-115254D42AE9}" srcOrd="4" destOrd="0" presId="urn:microsoft.com/office/officeart/2005/8/layout/chevron2"/>
    <dgm:cxn modelId="{6BD760E0-51DD-48DF-B33B-6D6BC5933F83}" type="presParOf" srcId="{16AFE3EF-5885-43DA-8AA2-115254D42AE9}" destId="{2335B0AB-3CC5-4FF1-9210-28E012D2D8D3}" srcOrd="0" destOrd="0" presId="urn:microsoft.com/office/officeart/2005/8/layout/chevron2"/>
    <dgm:cxn modelId="{C23BDA5C-8DE6-4F00-ABF4-4E5822FBB7E6}" type="presParOf" srcId="{16AFE3EF-5885-43DA-8AA2-115254D42AE9}" destId="{1FA7FB71-22E0-42B2-A1B3-AE0BC2B2B715}" srcOrd="1" destOrd="0" presId="urn:microsoft.com/office/officeart/2005/8/layout/chevron2"/>
    <dgm:cxn modelId="{8A718A3E-FCE3-44EA-BE56-4E946C1B75F3}" type="presParOf" srcId="{5E769B41-A70E-410E-AFA3-86A52D3C759A}" destId="{31D1E108-7F6C-462B-83DB-0D444B71A10A}" srcOrd="5" destOrd="0" presId="urn:microsoft.com/office/officeart/2005/8/layout/chevron2"/>
    <dgm:cxn modelId="{FB8DD668-659C-4365-8E78-E4C513EB9F58}" type="presParOf" srcId="{5E769B41-A70E-410E-AFA3-86A52D3C759A}" destId="{E374F9AD-18D5-4B8C-8B34-FC195E65B81A}" srcOrd="6" destOrd="0" presId="urn:microsoft.com/office/officeart/2005/8/layout/chevron2"/>
    <dgm:cxn modelId="{3E8900F0-58BF-4169-8498-92C9DDE72393}" type="presParOf" srcId="{E374F9AD-18D5-4B8C-8B34-FC195E65B81A}" destId="{A12B3605-FC6C-43F9-B681-4CF018E7B3A3}" srcOrd="0" destOrd="0" presId="urn:microsoft.com/office/officeart/2005/8/layout/chevron2"/>
    <dgm:cxn modelId="{F0FBD545-49BC-4A6D-B86E-A1DEF9825FFE}" type="presParOf" srcId="{E374F9AD-18D5-4B8C-8B34-FC195E65B81A}" destId="{843FDFB8-BAA4-402F-9EFB-5050F124A039}" srcOrd="1" destOrd="0" presId="urn:microsoft.com/office/officeart/2005/8/layout/chevron2"/>
    <dgm:cxn modelId="{6916611C-4392-4AFF-8DE5-BB1F10A85AB5}" type="presParOf" srcId="{5E769B41-A70E-410E-AFA3-86A52D3C759A}" destId="{09338236-6933-4FAA-8FAC-6C51217A2423}" srcOrd="7" destOrd="0" presId="urn:microsoft.com/office/officeart/2005/8/layout/chevron2"/>
    <dgm:cxn modelId="{8C0C7FBC-91D2-4BDC-9FC4-7CAF66612FF4}" type="presParOf" srcId="{5E769B41-A70E-410E-AFA3-86A52D3C759A}" destId="{58A41028-A3E4-4C77-AB75-3AAC139C3ACB}" srcOrd="8" destOrd="0" presId="urn:microsoft.com/office/officeart/2005/8/layout/chevron2"/>
    <dgm:cxn modelId="{2E822A86-2639-4A25-8D05-300CB3013DFA}" type="presParOf" srcId="{58A41028-A3E4-4C77-AB75-3AAC139C3ACB}" destId="{35C7282D-F91A-4A6A-9606-E7E37832DA86}" srcOrd="0" destOrd="0" presId="urn:microsoft.com/office/officeart/2005/8/layout/chevron2"/>
    <dgm:cxn modelId="{703ECE91-BA51-4518-B4F8-25C895D9F312}" type="presParOf" srcId="{58A41028-A3E4-4C77-AB75-3AAC139C3ACB}" destId="{2BBD2A3E-81CC-454F-A841-AE5763942C2F}" srcOrd="1" destOrd="0" presId="urn:microsoft.com/office/officeart/2005/8/layout/chevron2"/>
    <dgm:cxn modelId="{C414C099-8BC3-4B9A-9C73-B43DFACE94D3}" type="presParOf" srcId="{5E769B41-A70E-410E-AFA3-86A52D3C759A}" destId="{2DCCF504-80FA-481B-873C-EBD7E6E6F14F}" srcOrd="9" destOrd="0" presId="urn:microsoft.com/office/officeart/2005/8/layout/chevron2"/>
    <dgm:cxn modelId="{5CCCBF6A-109B-4198-9A3E-7315C98E52E1}" type="presParOf" srcId="{5E769B41-A70E-410E-AFA3-86A52D3C759A}" destId="{3A9F3056-798E-4B8C-87AF-F29EC19C2FAA}" srcOrd="10" destOrd="0" presId="urn:microsoft.com/office/officeart/2005/8/layout/chevron2"/>
    <dgm:cxn modelId="{9B7653BD-B4F4-47FB-ADE3-9B24E6067559}" type="presParOf" srcId="{3A9F3056-798E-4B8C-87AF-F29EC19C2FAA}" destId="{98AE362F-1E70-46B6-ADE5-802797A8F585}" srcOrd="0" destOrd="0" presId="urn:microsoft.com/office/officeart/2005/8/layout/chevron2"/>
    <dgm:cxn modelId="{555D5EA1-CAA9-4494-97F8-03FEC0971D41}" type="presParOf" srcId="{3A9F3056-798E-4B8C-87AF-F29EC19C2FAA}" destId="{135F809F-BF70-4CA0-98E7-BC988FFAFC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C6138F-6C66-4E5F-B6D0-A62F32111BDB}">
      <dsp:nvSpPr>
        <dsp:cNvPr id="0" name=""/>
        <dsp:cNvSpPr/>
      </dsp:nvSpPr>
      <dsp:spPr>
        <a:xfrm rot="5400000">
          <a:off x="-113638" y="114515"/>
          <a:ext cx="757592" cy="53031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1</a:t>
          </a:r>
        </a:p>
      </dsp:txBody>
      <dsp:txXfrm rot="5400000">
        <a:off x="-113638" y="114515"/>
        <a:ext cx="757592" cy="530314"/>
      </dsp:txXfrm>
    </dsp:sp>
    <dsp:sp modelId="{9D80E760-E270-48DB-BB73-1A97519920B0}">
      <dsp:nvSpPr>
        <dsp:cNvPr id="0" name=""/>
        <dsp:cNvSpPr/>
      </dsp:nvSpPr>
      <dsp:spPr>
        <a:xfrm rot="5400000">
          <a:off x="5276739" y="-4745548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Nierschade &amp; </a:t>
          </a:r>
          <a:r>
            <a:rPr lang="nl-NL" sz="2900" kern="1200" dirty="0" err="1"/>
            <a:t>voedingadvies</a:t>
          </a:r>
          <a:endParaRPr lang="nl-NL" sz="2900" kern="1200" dirty="0"/>
        </a:p>
      </dsp:txBody>
      <dsp:txXfrm rot="5400000">
        <a:off x="5276739" y="-4745548"/>
        <a:ext cx="492435" cy="9985285"/>
      </dsp:txXfrm>
    </dsp:sp>
    <dsp:sp modelId="{D0CAAC27-29A1-4C44-97F0-8E6BE7DF7C64}">
      <dsp:nvSpPr>
        <dsp:cNvPr id="0" name=""/>
        <dsp:cNvSpPr/>
      </dsp:nvSpPr>
      <dsp:spPr>
        <a:xfrm rot="5400000">
          <a:off x="-113638" y="771798"/>
          <a:ext cx="757592" cy="530314"/>
        </a:xfrm>
        <a:prstGeom prst="chevron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2</a:t>
          </a:r>
        </a:p>
      </dsp:txBody>
      <dsp:txXfrm rot="5400000">
        <a:off x="-113638" y="771798"/>
        <a:ext cx="757592" cy="530314"/>
      </dsp:txXfrm>
    </dsp:sp>
    <dsp:sp modelId="{71672810-4915-49E2-8BE9-5111F43B406D}">
      <dsp:nvSpPr>
        <dsp:cNvPr id="0" name=""/>
        <dsp:cNvSpPr/>
      </dsp:nvSpPr>
      <dsp:spPr>
        <a:xfrm rot="5400000">
          <a:off x="5276739" y="-4088265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Gezonde leefstijl bij nierschade</a:t>
          </a:r>
        </a:p>
      </dsp:txBody>
      <dsp:txXfrm rot="5400000">
        <a:off x="5276739" y="-4088265"/>
        <a:ext cx="492435" cy="9985285"/>
      </dsp:txXfrm>
    </dsp:sp>
    <dsp:sp modelId="{2335B0AB-3CC5-4FF1-9210-28E012D2D8D3}">
      <dsp:nvSpPr>
        <dsp:cNvPr id="0" name=""/>
        <dsp:cNvSpPr/>
      </dsp:nvSpPr>
      <dsp:spPr>
        <a:xfrm rot="5400000">
          <a:off x="-113638" y="1429081"/>
          <a:ext cx="757592" cy="530314"/>
        </a:xfrm>
        <a:prstGeom prst="chevron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3</a:t>
          </a:r>
        </a:p>
      </dsp:txBody>
      <dsp:txXfrm rot="5400000">
        <a:off x="-113638" y="1429081"/>
        <a:ext cx="757592" cy="530314"/>
      </dsp:txXfrm>
    </dsp:sp>
    <dsp:sp modelId="{1FA7FB71-22E0-42B2-A1B3-AE0BC2B2B715}">
      <dsp:nvSpPr>
        <dsp:cNvPr id="0" name=""/>
        <dsp:cNvSpPr/>
      </dsp:nvSpPr>
      <dsp:spPr>
        <a:xfrm rot="5400000">
          <a:off x="5276739" y="-3430982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Zout, kalium &amp; eiwit </a:t>
          </a:r>
        </a:p>
      </dsp:txBody>
      <dsp:txXfrm rot="5400000">
        <a:off x="5276739" y="-3430982"/>
        <a:ext cx="492435" cy="9985285"/>
      </dsp:txXfrm>
    </dsp:sp>
    <dsp:sp modelId="{A12B3605-FC6C-43F9-B681-4CF018E7B3A3}">
      <dsp:nvSpPr>
        <dsp:cNvPr id="0" name=""/>
        <dsp:cNvSpPr/>
      </dsp:nvSpPr>
      <dsp:spPr>
        <a:xfrm rot="5400000">
          <a:off x="-113638" y="2086364"/>
          <a:ext cx="757592" cy="530314"/>
        </a:xfrm>
        <a:prstGeom prst="chevron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4</a:t>
          </a:r>
        </a:p>
      </dsp:txBody>
      <dsp:txXfrm rot="5400000">
        <a:off x="-113638" y="2086364"/>
        <a:ext cx="757592" cy="530314"/>
      </dsp:txXfrm>
    </dsp:sp>
    <dsp:sp modelId="{843FDFB8-BAA4-402F-9EFB-5050F124A039}">
      <dsp:nvSpPr>
        <dsp:cNvPr id="0" name=""/>
        <dsp:cNvSpPr/>
      </dsp:nvSpPr>
      <dsp:spPr>
        <a:xfrm rot="5400000">
          <a:off x="5276739" y="-2773699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Praktische tips</a:t>
          </a:r>
        </a:p>
      </dsp:txBody>
      <dsp:txXfrm rot="5400000">
        <a:off x="5276739" y="-2773699"/>
        <a:ext cx="492435" cy="9985285"/>
      </dsp:txXfrm>
    </dsp:sp>
    <dsp:sp modelId="{35C7282D-F91A-4A6A-9606-E7E37832DA86}">
      <dsp:nvSpPr>
        <dsp:cNvPr id="0" name=""/>
        <dsp:cNvSpPr/>
      </dsp:nvSpPr>
      <dsp:spPr>
        <a:xfrm rot="5400000">
          <a:off x="-113638" y="2743647"/>
          <a:ext cx="757592" cy="530314"/>
        </a:xfrm>
        <a:prstGeom prst="chevron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5</a:t>
          </a:r>
        </a:p>
      </dsp:txBody>
      <dsp:txXfrm rot="5400000">
        <a:off x="-113638" y="2743647"/>
        <a:ext cx="757592" cy="530314"/>
      </dsp:txXfrm>
    </dsp:sp>
    <dsp:sp modelId="{2BBD2A3E-81CC-454F-A841-AE5763942C2F}">
      <dsp:nvSpPr>
        <dsp:cNvPr id="0" name=""/>
        <dsp:cNvSpPr/>
      </dsp:nvSpPr>
      <dsp:spPr>
        <a:xfrm rot="5400000">
          <a:off x="5276739" y="-2116415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Samenwerking met diëtist </a:t>
          </a:r>
        </a:p>
      </dsp:txBody>
      <dsp:txXfrm rot="5400000">
        <a:off x="5276739" y="-2116415"/>
        <a:ext cx="492435" cy="9985285"/>
      </dsp:txXfrm>
    </dsp:sp>
    <dsp:sp modelId="{98AE362F-1E70-46B6-ADE5-802797A8F585}">
      <dsp:nvSpPr>
        <dsp:cNvPr id="0" name=""/>
        <dsp:cNvSpPr/>
      </dsp:nvSpPr>
      <dsp:spPr>
        <a:xfrm rot="5400000">
          <a:off x="-113638" y="3400931"/>
          <a:ext cx="757592" cy="530314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6</a:t>
          </a:r>
        </a:p>
      </dsp:txBody>
      <dsp:txXfrm rot="5400000">
        <a:off x="-113638" y="3400931"/>
        <a:ext cx="757592" cy="530314"/>
      </dsp:txXfrm>
    </dsp:sp>
    <dsp:sp modelId="{135F809F-BF70-4CA0-98E7-BC988FFAFC21}">
      <dsp:nvSpPr>
        <dsp:cNvPr id="0" name=""/>
        <dsp:cNvSpPr/>
      </dsp:nvSpPr>
      <dsp:spPr>
        <a:xfrm rot="5400000">
          <a:off x="5276739" y="-1459132"/>
          <a:ext cx="492435" cy="9985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900" kern="1200" dirty="0"/>
            <a:t>Binnengekomen vragen</a:t>
          </a:r>
        </a:p>
      </dsp:txBody>
      <dsp:txXfrm rot="5400000">
        <a:off x="5276739" y="-1459132"/>
        <a:ext cx="492435" cy="9985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46DB4-C433-2948-8515-B75C10764403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2B9CF-63F4-F047-BEBD-5D11AE90370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835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Twe5qE-3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Twe5qE-3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door </a:t>
            </a:r>
            <a:r>
              <a:rPr lang="en-US" dirty="0" err="1"/>
              <a:t>gespreksleider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891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heleboel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voedingsstoffen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belangrijk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Gezond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eetpatroon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gezondheid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Op de slide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voedingsstoffen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jullie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waarschijnlijk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gehoord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alle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stoffen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vandaag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vanwege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Maar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98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rebuchet MS" panose="020B0603020202020204" pitchFamily="34" charset="0"/>
                <a:hlinkClick r:id="rId3"/>
              </a:rPr>
              <a:t>https://youtu.be/zpTwe5qE-3g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Keukenzout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natriumchloride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samenstelling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natrium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chloride.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december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hoeveelheid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op het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etiket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voorheen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natrium was.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allebei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2200" dirty="0" err="1">
                <a:latin typeface="Trebuchet MS" panose="020B0603020202020204" pitchFamily="34" charset="0"/>
              </a:rPr>
              <a:t>Kleine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hoeveelheid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nodig</a:t>
            </a: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Verhoogde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bloeddruk</a:t>
            </a:r>
            <a:r>
              <a:rPr lang="en-US" sz="2200" dirty="0">
                <a:latin typeface="Trebuchet MS" panose="020B0603020202020204" pitchFamily="34" charset="0"/>
              </a:rPr>
              <a:t> &amp; extra </a:t>
            </a:r>
            <a:r>
              <a:rPr lang="en-US" sz="2200" dirty="0" err="1">
                <a:latin typeface="Trebuchet MS" panose="020B0603020202020204" pitchFamily="34" charset="0"/>
              </a:rPr>
              <a:t>belasting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voor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nieren</a:t>
            </a:r>
            <a:endParaRPr lang="en-US" sz="2200" dirty="0">
              <a:latin typeface="Trebuchet MS" panose="020B0603020202020204" pitchFamily="34" charset="0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Natrium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lichaamsprocessen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vochtbalans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reguleren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bloeddruk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spier-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zenuwcellen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beetje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maar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krijgen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altijd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natuurlijk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minder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gebruiken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misschien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lekker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makkelijker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mogelijk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/>
            </a:r>
            <a:br>
              <a:rPr lang="en-US" sz="1200" b="1" i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Het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zoutadvies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is tot 6 gram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per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dag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. </a:t>
            </a:r>
            <a:b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Mag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dit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ook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wisselen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dat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het de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ene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dag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4 gram is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en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de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andere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dag</a:t>
            </a:r>
            <a:r>
              <a:rPr lang="en-US" sz="1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8 gram?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voorkomen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praktische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tips!</a:t>
            </a:r>
          </a:p>
          <a:p>
            <a:endParaRPr lang="en-US" dirty="0"/>
          </a:p>
          <a:p>
            <a:r>
              <a:rPr lang="en-US" dirty="0" err="1"/>
              <a:t>Zout</a:t>
            </a:r>
            <a:r>
              <a:rPr lang="en-US" dirty="0"/>
              <a:t> </a:t>
            </a:r>
            <a:r>
              <a:rPr lang="en-US" dirty="0" err="1"/>
              <a:t>verhoogt</a:t>
            </a:r>
            <a:r>
              <a:rPr lang="en-US" dirty="0"/>
              <a:t> de </a:t>
            </a:r>
            <a:r>
              <a:rPr lang="en-US" dirty="0" err="1"/>
              <a:t>bloeddruk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</a:t>
            </a:r>
            <a:r>
              <a:rPr lang="en-US" dirty="0" err="1"/>
              <a:t>bloeddruk</a:t>
            </a:r>
            <a:r>
              <a:rPr lang="en-US" dirty="0"/>
              <a:t> </a:t>
            </a:r>
            <a:r>
              <a:rPr lang="en-US" dirty="0" err="1"/>
              <a:t>beschadigt</a:t>
            </a:r>
            <a:r>
              <a:rPr lang="en-US" dirty="0"/>
              <a:t> de </a:t>
            </a:r>
            <a:r>
              <a:rPr lang="en-US" dirty="0" err="1"/>
              <a:t>kleine</a:t>
            </a:r>
            <a:r>
              <a:rPr lang="en-US" dirty="0"/>
              <a:t> </a:t>
            </a:r>
            <a:r>
              <a:rPr lang="en-US" dirty="0" err="1"/>
              <a:t>bloedvaatjes</a:t>
            </a:r>
            <a:r>
              <a:rPr lang="en-US" dirty="0"/>
              <a:t> in de </a:t>
            </a:r>
            <a:r>
              <a:rPr lang="en-US" dirty="0" err="1"/>
              <a:t>nieren</a:t>
            </a:r>
            <a:r>
              <a:rPr lang="en-US" dirty="0"/>
              <a:t>. Hoge </a:t>
            </a:r>
            <a:r>
              <a:rPr lang="en-US" dirty="0" err="1"/>
              <a:t>bloeddruk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nierschade </a:t>
            </a:r>
            <a:r>
              <a:rPr lang="en-US" dirty="0" err="1"/>
              <a:t>versterken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.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chronische</a:t>
            </a:r>
            <a:r>
              <a:rPr lang="en-US" dirty="0"/>
              <a:t> nierschade </a:t>
            </a:r>
            <a:r>
              <a:rPr lang="en-US" dirty="0" err="1"/>
              <a:t>kunnen</a:t>
            </a:r>
            <a:r>
              <a:rPr lang="en-US" dirty="0"/>
              <a:t> de </a:t>
            </a:r>
            <a:r>
              <a:rPr lang="en-US" dirty="0" err="1"/>
              <a:t>nieren</a:t>
            </a:r>
            <a:r>
              <a:rPr lang="en-US" dirty="0"/>
              <a:t> natrium minder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uitscheiden</a:t>
            </a:r>
            <a:r>
              <a:rPr lang="en-US" dirty="0"/>
              <a:t>. Het </a:t>
            </a:r>
            <a:r>
              <a:rPr lang="en-US" dirty="0" err="1"/>
              <a:t>lichaam</a:t>
            </a:r>
            <a:r>
              <a:rPr lang="en-US" dirty="0"/>
              <a:t> </a:t>
            </a:r>
            <a:r>
              <a:rPr lang="en-US" dirty="0" err="1"/>
              <a:t>houdt</a:t>
            </a:r>
            <a:r>
              <a:rPr lang="en-US" dirty="0"/>
              <a:t> </a:t>
            </a:r>
            <a:r>
              <a:rPr lang="en-US" dirty="0" err="1"/>
              <a:t>daardoor</a:t>
            </a:r>
            <a:r>
              <a:rPr lang="en-US" dirty="0"/>
              <a:t> </a:t>
            </a:r>
            <a:r>
              <a:rPr lang="en-US" dirty="0" err="1"/>
              <a:t>zout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vocht</a:t>
            </a:r>
            <a:r>
              <a:rPr lang="en-US" dirty="0"/>
              <a:t> vast, wat </a:t>
            </a:r>
            <a:r>
              <a:rPr lang="en-US" dirty="0" err="1"/>
              <a:t>bijdraagt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</a:t>
            </a:r>
            <a:r>
              <a:rPr lang="en-US" dirty="0" err="1"/>
              <a:t>bloeddruk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leiden</a:t>
            </a:r>
            <a:r>
              <a:rPr lang="en-US" dirty="0"/>
              <a:t> tot </a:t>
            </a:r>
            <a:r>
              <a:rPr lang="en-US" dirty="0" err="1"/>
              <a:t>hartfalen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zout</a:t>
            </a:r>
            <a:r>
              <a:rPr lang="en-US" dirty="0"/>
              <a:t> </a:t>
            </a:r>
            <a:r>
              <a:rPr lang="en-US" dirty="0" err="1"/>
              <a:t>draagt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én</a:t>
            </a:r>
            <a:r>
              <a:rPr lang="en-US" dirty="0"/>
              <a:t> </a:t>
            </a:r>
            <a:r>
              <a:rPr lang="en-US" dirty="0" err="1"/>
              <a:t>versnelt</a:t>
            </a:r>
            <a:r>
              <a:rPr lang="en-US" dirty="0"/>
              <a:t> de </a:t>
            </a:r>
            <a:r>
              <a:rPr lang="en-US" dirty="0" err="1"/>
              <a:t>verslechtering</a:t>
            </a:r>
            <a:r>
              <a:rPr lang="en-US" dirty="0"/>
              <a:t> van de </a:t>
            </a:r>
            <a:r>
              <a:rPr lang="en-US" dirty="0" err="1"/>
              <a:t>nierfunctie</a:t>
            </a:r>
            <a:r>
              <a:rPr lang="en-US" dirty="0"/>
              <a:t>, </a:t>
            </a:r>
            <a:r>
              <a:rPr lang="en-US" dirty="0" err="1"/>
              <a:t>waardoor</a:t>
            </a:r>
            <a:r>
              <a:rPr lang="en-US" dirty="0"/>
              <a:t> </a:t>
            </a:r>
            <a:r>
              <a:rPr lang="en-US" dirty="0" err="1"/>
              <a:t>transplantatie</a:t>
            </a:r>
            <a:r>
              <a:rPr lang="en-US" dirty="0"/>
              <a:t> of </a:t>
            </a:r>
            <a:r>
              <a:rPr lang="en-US" dirty="0" err="1"/>
              <a:t>dialyse</a:t>
            </a:r>
            <a:r>
              <a:rPr lang="en-US" dirty="0"/>
              <a:t> </a:t>
            </a:r>
            <a:r>
              <a:rPr lang="en-US" dirty="0" err="1"/>
              <a:t>eerder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is.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zout</a:t>
            </a:r>
            <a:r>
              <a:rPr lang="en-US" dirty="0"/>
              <a:t> </a:t>
            </a:r>
            <a:r>
              <a:rPr lang="en-US" dirty="0" err="1"/>
              <a:t>eten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nadelig</a:t>
            </a:r>
            <a:r>
              <a:rPr lang="en-US" dirty="0"/>
              <a:t>, maar </a:t>
            </a:r>
            <a:r>
              <a:rPr lang="en-US" dirty="0" err="1"/>
              <a:t>mensen</a:t>
            </a:r>
            <a:r>
              <a:rPr lang="en-US" dirty="0"/>
              <a:t> met </a:t>
            </a:r>
            <a:r>
              <a:rPr lang="en-US" dirty="0" err="1"/>
              <a:t>chronische</a:t>
            </a:r>
            <a:r>
              <a:rPr lang="en-US" dirty="0"/>
              <a:t> nierschade (1,7 </a:t>
            </a:r>
            <a:r>
              <a:rPr lang="en-US" dirty="0" err="1"/>
              <a:t>miljoen</a:t>
            </a:r>
            <a:r>
              <a:rPr lang="en-US" dirty="0"/>
              <a:t> in Nederland)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verhoogd</a:t>
            </a:r>
            <a:r>
              <a:rPr lang="en-US" dirty="0"/>
              <a:t> </a:t>
            </a:r>
            <a:r>
              <a:rPr lang="en-US" dirty="0" err="1"/>
              <a:t>risico</a:t>
            </a:r>
            <a:r>
              <a:rPr lang="en-US" dirty="0"/>
              <a:t> op de </a:t>
            </a:r>
            <a:r>
              <a:rPr lang="en-US" dirty="0" err="1"/>
              <a:t>negatieve</a:t>
            </a:r>
            <a:r>
              <a:rPr lang="en-US" dirty="0"/>
              <a:t>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ervan</a:t>
            </a:r>
            <a:r>
              <a:rPr lang="en-US" dirty="0"/>
              <a:t>.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met diabetes, hart-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vaatziekten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/of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</a:t>
            </a:r>
            <a:r>
              <a:rPr lang="en-US" dirty="0" err="1"/>
              <a:t>bloeddruk</a:t>
            </a:r>
            <a:r>
              <a:rPr lang="en-US" dirty="0"/>
              <a:t> (</a:t>
            </a:r>
            <a:r>
              <a:rPr lang="en-US" dirty="0" err="1"/>
              <a:t>zo’n</a:t>
            </a:r>
            <a:r>
              <a:rPr lang="en-US" dirty="0"/>
              <a:t> 3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in Nederland).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aanwijzingen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zout</a:t>
            </a:r>
            <a:r>
              <a:rPr lang="en-US" dirty="0"/>
              <a:t> </a:t>
            </a:r>
            <a:r>
              <a:rPr lang="en-US" dirty="0" err="1"/>
              <a:t>maagkanker</a:t>
            </a:r>
            <a:r>
              <a:rPr lang="en-US" dirty="0"/>
              <a:t> veroorzaakt.4]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leiden</a:t>
            </a:r>
            <a:r>
              <a:rPr lang="en-US" dirty="0"/>
              <a:t> tot </a:t>
            </a:r>
            <a:r>
              <a:rPr lang="en-US" dirty="0" err="1"/>
              <a:t>botontkalking</a:t>
            </a:r>
            <a:r>
              <a:rPr lang="en-US" dirty="0"/>
              <a:t> </a:t>
            </a:r>
            <a:r>
              <a:rPr lang="en-US" dirty="0" err="1"/>
              <a:t>doordat</a:t>
            </a:r>
            <a:r>
              <a:rPr lang="en-US" dirty="0"/>
              <a:t> het </a:t>
            </a:r>
            <a:r>
              <a:rPr lang="en-US" dirty="0" err="1"/>
              <a:t>lichaam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overschot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natrium </a:t>
            </a:r>
            <a:r>
              <a:rPr lang="en-US" dirty="0" err="1"/>
              <a:t>afvoert</a:t>
            </a:r>
            <a:r>
              <a:rPr lang="en-US" dirty="0"/>
              <a:t> via de urine </a:t>
            </a:r>
            <a:r>
              <a:rPr lang="en-US" dirty="0" err="1"/>
              <a:t>samen</a:t>
            </a:r>
            <a:r>
              <a:rPr lang="en-US" dirty="0"/>
              <a:t> met calcium;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daarvoor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botten</a:t>
            </a:r>
            <a:r>
              <a:rPr lang="en-US" dirty="0"/>
              <a:t> gehaald.5]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2708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rebuchet MS" panose="020B0603020202020204" pitchFamily="34" charset="0"/>
                <a:hlinkClick r:id="rId3"/>
              </a:rPr>
              <a:t>https://youtu.be/zpTwe5qE-3g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209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even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oefenen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voorbeeld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48+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ingredienten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ingredient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zit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voedingswaarden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bijvoorbeeld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100 gram.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100 gram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minder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gram, maar op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kaassoorten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vergelijken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etiket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ingreidenten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volgorde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zit.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ingredienten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6226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het </a:t>
            </a:r>
            <a:r>
              <a:rPr lang="en-US" dirty="0" err="1"/>
              <a:t>nodig</a:t>
            </a:r>
            <a:r>
              <a:rPr lang="en-US" dirty="0"/>
              <a:t> om met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rekenmachine</a:t>
            </a:r>
            <a:r>
              <a:rPr lang="en-US" dirty="0"/>
              <a:t> door de </a:t>
            </a:r>
            <a:r>
              <a:rPr lang="en-US" dirty="0" err="1"/>
              <a:t>winkel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? Nee</a:t>
            </a:r>
          </a:p>
          <a:p>
            <a:r>
              <a:rPr lang="en-US" dirty="0"/>
              <a:t>Per 100g </a:t>
            </a:r>
            <a:r>
              <a:rPr lang="en-US" dirty="0" err="1"/>
              <a:t>vergelijken</a:t>
            </a:r>
            <a:r>
              <a:rPr lang="en-US" dirty="0"/>
              <a:t> </a:t>
            </a:r>
          </a:p>
          <a:p>
            <a:r>
              <a:rPr lang="en-US" dirty="0" err="1"/>
              <a:t>Plakken</a:t>
            </a:r>
            <a:r>
              <a:rPr lang="en-US" dirty="0"/>
              <a:t> </a:t>
            </a:r>
            <a:r>
              <a:rPr lang="en-US" dirty="0" err="1"/>
              <a:t>voorgesneden</a:t>
            </a:r>
            <a:r>
              <a:rPr lang="en-US" dirty="0"/>
              <a:t> </a:t>
            </a:r>
            <a:r>
              <a:rPr lang="en-US" dirty="0" err="1"/>
              <a:t>kaas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ongeveer</a:t>
            </a:r>
            <a:r>
              <a:rPr lang="en-US" dirty="0"/>
              <a:t> even </a:t>
            </a:r>
            <a:r>
              <a:rPr lang="en-US" dirty="0" err="1"/>
              <a:t>groot</a:t>
            </a:r>
            <a:r>
              <a:rPr lang="en-US" dirty="0"/>
              <a:t>, </a:t>
            </a: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gesneden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vaak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2401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Eva: grammen zout toevoegen</a:t>
            </a:r>
          </a:p>
          <a:p>
            <a:endParaRPr lang="nl-NL" b="1" dirty="0"/>
          </a:p>
          <a:p>
            <a:r>
              <a:rPr lang="nl-NL" b="1" dirty="0"/>
              <a:t>Ander beleg (tonijnsalade), hoeveel zout dan?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5092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Is er dan ook gezonder zout?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Er zijn verschillende soorten zout, zoals zeezout, </a:t>
            </a:r>
            <a:r>
              <a:rPr lang="nl-NL" altLang="en-US" dirty="0" err="1"/>
              <a:t>himalayazout</a:t>
            </a:r>
            <a:r>
              <a:rPr lang="nl-NL" altLang="en-US" dirty="0"/>
              <a:t>, Keltisch zout, selderijzout, knoflookzout, </a:t>
            </a:r>
            <a:r>
              <a:rPr lang="nl-NL" altLang="en-US" dirty="0" err="1"/>
              <a:t>Kala</a:t>
            </a:r>
            <a:r>
              <a:rPr lang="nl-NL" altLang="en-US" dirty="0"/>
              <a:t> </a:t>
            </a:r>
            <a:r>
              <a:rPr lang="nl-NL" altLang="en-US" dirty="0" err="1"/>
              <a:t>Namak</a:t>
            </a:r>
            <a:endParaRPr lang="nl-NL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Komen op hetzelfde neer.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Ook veel zoute andere smaakmakers, zoals ……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dirty="0"/>
              <a:t>Soms is het natriumzout vervangen door kaliumzout, dus een ander soort zout, zoals hier afgebeeld.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we </a:t>
            </a:r>
            <a:r>
              <a:rPr lang="en-US" dirty="0" err="1"/>
              <a:t>straks</a:t>
            </a:r>
            <a:r>
              <a:rPr lang="en-US" dirty="0"/>
              <a:t> op </a:t>
            </a:r>
            <a:r>
              <a:rPr lang="en-US" dirty="0" err="1"/>
              <a:t>terug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Trebuchet MS" panose="020B0603020202020204" pitchFamily="34" charset="0"/>
              </a:rPr>
              <a:t>Maggi, bouillon, </a:t>
            </a:r>
            <a:r>
              <a:rPr lang="en-US" dirty="0" err="1">
                <a:latin typeface="Trebuchet MS" panose="020B0603020202020204" pitchFamily="34" charset="0"/>
              </a:rPr>
              <a:t>sojasaus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dirty="0" err="1">
                <a:latin typeface="Trebuchet MS" panose="020B0603020202020204" pitchFamily="34" charset="0"/>
              </a:rPr>
              <a:t>strooiaroma</a:t>
            </a:r>
            <a:r>
              <a:rPr lang="en-US" dirty="0">
                <a:latin typeface="Trebuchet MS" panose="020B0603020202020204" pitchFamily="34" charset="0"/>
              </a:rPr>
              <a:t>, sambal, </a:t>
            </a:r>
            <a:r>
              <a:rPr lang="en-US" dirty="0" err="1">
                <a:latin typeface="Trebuchet MS" panose="020B0603020202020204" pitchFamily="34" charset="0"/>
              </a:rPr>
              <a:t>soyasaus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dirty="0" err="1">
                <a:latin typeface="Trebuchet MS" panose="020B0603020202020204" pitchFamily="34" charset="0"/>
              </a:rPr>
              <a:t>ketjap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dirty="0" err="1">
                <a:latin typeface="Trebuchet MS" panose="020B0603020202020204" pitchFamily="34" charset="0"/>
              </a:rPr>
              <a:t>ve-tsin</a:t>
            </a:r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err="1">
                <a:latin typeface="Trebuchet MS" panose="020B0603020202020204" pitchFamily="34" charset="0"/>
              </a:rPr>
              <a:t>bloeddrukverhogend</a:t>
            </a:r>
            <a:r>
              <a:rPr lang="en-US" dirty="0">
                <a:latin typeface="Trebuchet MS" panose="020B0603020202020204" pitchFamily="34" charset="0"/>
              </a:rPr>
              <a:t>: </a:t>
            </a:r>
            <a:r>
              <a:rPr lang="en-US" dirty="0" err="1">
                <a:latin typeface="Trebuchet MS" panose="020B0603020202020204" pitchFamily="34" charset="0"/>
              </a:rPr>
              <a:t>zoethoutthee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dirty="0" err="1">
                <a:latin typeface="Trebuchet MS" panose="020B0603020202020204" pitchFamily="34" charset="0"/>
              </a:rPr>
              <a:t>sterrenmix</a:t>
            </a:r>
            <a:r>
              <a:rPr lang="en-US" dirty="0">
                <a:latin typeface="Trebuchet MS" panose="020B0603020202020204" pitchFamily="34" charset="0"/>
              </a:rPr>
              <a:t> en minty morocco, drop (</a:t>
            </a:r>
            <a:r>
              <a:rPr lang="en-US" dirty="0" err="1">
                <a:latin typeface="Trebuchet MS" panose="020B0603020202020204" pitchFamily="34" charset="0"/>
              </a:rPr>
              <a:t>glycyrrhizine</a:t>
            </a:r>
            <a:r>
              <a:rPr lang="en-US" dirty="0">
                <a:latin typeface="Trebuchet MS" panose="020B0603020202020204" pitchFamily="34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8739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Dus wat dan wel!</a:t>
            </a:r>
          </a:p>
          <a:p>
            <a:r>
              <a:rPr lang="nl-NL" b="1" dirty="0"/>
              <a:t>Aanvullen</a:t>
            </a:r>
            <a:r>
              <a:rPr lang="nl-NL" b="1" baseline="0" dirty="0"/>
              <a:t>: w</a:t>
            </a:r>
            <a:r>
              <a:rPr lang="nl-NL" b="1" dirty="0"/>
              <a:t>elke kruiden lekker (en</a:t>
            </a:r>
            <a:r>
              <a:rPr lang="nl-NL" b="1" baseline="0" dirty="0"/>
              <a:t> waarbij) en </a:t>
            </a:r>
            <a:r>
              <a:rPr lang="nl-NL" b="1" baseline="0" dirty="0" err="1"/>
              <a:t>niervriendelijk</a:t>
            </a:r>
            <a:r>
              <a:rPr lang="nl-NL" b="1" baseline="0" dirty="0"/>
              <a:t>!</a:t>
            </a:r>
          </a:p>
          <a:p>
            <a:endParaRPr lang="nl-NL" b="1" baseline="0" dirty="0"/>
          </a:p>
          <a:p>
            <a:r>
              <a:rPr lang="nl-NL" b="1" baseline="0" dirty="0"/>
              <a:t>Veel losse kruiden, zoals</a:t>
            </a:r>
          </a:p>
          <a:p>
            <a:r>
              <a:rPr lang="nl-NL" b="1" baseline="0" dirty="0"/>
              <a:t>Er zijn van verschillende merken ook </a:t>
            </a:r>
            <a:r>
              <a:rPr lang="nl-NL" b="1" baseline="0" dirty="0" err="1"/>
              <a:t>kruidenmengels</a:t>
            </a:r>
            <a:r>
              <a:rPr lang="nl-NL" b="1" baseline="0" dirty="0"/>
              <a:t> zonder zout te koop, waarbij er al over nagedacht is dat die goed bij elkaar passen voor bijvoorbeeld een stoofschotel, stamppot, bami.</a:t>
            </a:r>
          </a:p>
          <a:p>
            <a:r>
              <a:rPr lang="nl-NL" b="1" baseline="0" dirty="0"/>
              <a:t>Geen interactie met kruiden uit </a:t>
            </a:r>
            <a:r>
              <a:rPr lang="nl-NL" b="1" baseline="0"/>
              <a:t>de keuken</a:t>
            </a: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1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zult</a:t>
            </a:r>
            <a:r>
              <a:rPr lang="en-US" dirty="0"/>
              <a:t> nu 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denken</a:t>
            </a:r>
            <a:r>
              <a:rPr lang="en-US" dirty="0"/>
              <a:t>,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rkuiden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, maar wat past nu </a:t>
            </a:r>
            <a:r>
              <a:rPr lang="en-US" dirty="0" err="1"/>
              <a:t>waarbij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hoe bring </a:t>
            </a:r>
            <a:r>
              <a:rPr lang="en-US" dirty="0" err="1"/>
              <a:t>ik</a:t>
            </a:r>
            <a:r>
              <a:rPr lang="en-US" dirty="0"/>
              <a:t> nu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aardappelen</a:t>
            </a:r>
            <a:r>
              <a:rPr lang="en-US" dirty="0"/>
              <a:t> of </a:t>
            </a:r>
            <a:r>
              <a:rPr lang="en-US" dirty="0" err="1"/>
              <a:t>soep</a:t>
            </a:r>
            <a:r>
              <a:rPr lang="en-US" dirty="0"/>
              <a:t> op </a:t>
            </a:r>
            <a:r>
              <a:rPr lang="en-US" dirty="0" err="1"/>
              <a:t>smaak</a:t>
            </a:r>
            <a:r>
              <a:rPr lang="en-US" dirty="0"/>
              <a:t>?</a:t>
            </a:r>
          </a:p>
          <a:p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kruidenwijzer</a:t>
            </a:r>
            <a:endParaRPr lang="en-US" dirty="0"/>
          </a:p>
          <a:p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gewoon</a:t>
            </a:r>
            <a:r>
              <a:rPr lang="en-US" dirty="0"/>
              <a:t> </a:t>
            </a:r>
            <a:r>
              <a:rPr lang="en-US" dirty="0" err="1"/>
              <a:t>weglaten</a:t>
            </a:r>
            <a:r>
              <a:rPr lang="en-US" dirty="0"/>
              <a:t>, </a:t>
            </a:r>
            <a:r>
              <a:rPr lang="en-US" dirty="0" err="1"/>
              <a:t>vervangen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481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nu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wellicht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bekender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op internet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infomatie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elatief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nierfunctie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kalium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gauw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tegenkomen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het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iedereen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540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91582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Wat is kalium, waar zit het in</a:t>
            </a:r>
          </a:p>
          <a:p>
            <a:pPr marL="171450" indent="-171450">
              <a:buFontTx/>
              <a:buChar char="-"/>
            </a:pPr>
            <a:r>
              <a:rPr lang="nl-NL" dirty="0"/>
              <a:t>Kalium heeft een wat slecht imago</a:t>
            </a:r>
          </a:p>
          <a:p>
            <a:pPr marL="171450" indent="-171450">
              <a:buFontTx/>
              <a:buChar char="-"/>
            </a:pPr>
            <a:r>
              <a:rPr lang="nl-NL" dirty="0"/>
              <a:t>Voor de grote groep NL, ook bij beginnende tot matige nierschade is het aanbevolen ruim groente en fruit te eten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Kalium is een mineraal en heeft u nodige voor verschillende functies in het lichaam. Het is belangrijk bij de regulering van de bloeddruk, vocht en bij het geleiden van zenuwprikkels en spieren.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Een kaliumrijke voeding heeft juist een gunstig effect op de bloeddruk en het is daarom belangrijk om hier niet te weinig van binnen te krijgen.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917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-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lijkt</a:t>
            </a:r>
            <a:r>
              <a:rPr lang="en-US" b="0" dirty="0"/>
              <a:t> </a:t>
            </a:r>
            <a:r>
              <a:rPr lang="en-US" b="0" dirty="0" err="1"/>
              <a:t>alleen</a:t>
            </a:r>
            <a:r>
              <a:rPr lang="en-US" b="0" dirty="0"/>
              <a:t> </a:t>
            </a:r>
            <a:r>
              <a:rPr lang="en-US" b="0" dirty="0" err="1"/>
              <a:t>soms</a:t>
            </a:r>
            <a:r>
              <a:rPr lang="en-US" b="0" dirty="0"/>
              <a:t> </a:t>
            </a:r>
            <a:r>
              <a:rPr lang="en-US" b="0" dirty="0" err="1"/>
              <a:t>ook</a:t>
            </a:r>
            <a:r>
              <a:rPr lang="en-US" b="0" dirty="0"/>
              <a:t> </a:t>
            </a:r>
            <a:r>
              <a:rPr lang="en-US" b="0" dirty="0" err="1"/>
              <a:t>een</a:t>
            </a:r>
            <a:r>
              <a:rPr lang="en-US" b="0" dirty="0"/>
              <a:t> wat </a:t>
            </a:r>
            <a:r>
              <a:rPr lang="en-US" b="0" dirty="0" err="1"/>
              <a:t>slecht</a:t>
            </a:r>
            <a:r>
              <a:rPr lang="en-US" b="0" dirty="0"/>
              <a:t> imago </a:t>
            </a:r>
            <a:r>
              <a:rPr lang="en-US" b="0" dirty="0" err="1"/>
              <a:t>te</a:t>
            </a:r>
            <a:r>
              <a:rPr lang="en-US" b="0" dirty="0"/>
              <a:t> </a:t>
            </a:r>
            <a:r>
              <a:rPr lang="en-US" b="0" dirty="0" err="1"/>
              <a:t>hebben</a:t>
            </a:r>
            <a:r>
              <a:rPr lang="en-US" b="0" dirty="0"/>
              <a:t>, </a:t>
            </a:r>
            <a:r>
              <a:rPr lang="en-US" b="0" dirty="0" err="1"/>
              <a:t>omdat</a:t>
            </a:r>
            <a:r>
              <a:rPr lang="en-US" b="0" dirty="0"/>
              <a:t> </a:t>
            </a:r>
            <a:r>
              <a:rPr lang="en-US" b="0" dirty="0" err="1"/>
              <a:t>er</a:t>
            </a:r>
            <a:r>
              <a:rPr lang="en-US" b="0" dirty="0"/>
              <a:t> al </a:t>
            </a:r>
            <a:r>
              <a:rPr lang="en-US" b="0" dirty="0" err="1"/>
              <a:t>snel</a:t>
            </a:r>
            <a:r>
              <a:rPr lang="en-US" b="0" dirty="0"/>
              <a:t> </a:t>
            </a:r>
            <a:r>
              <a:rPr lang="en-US" b="0" dirty="0" err="1"/>
              <a:t>wordt</a:t>
            </a:r>
            <a:r>
              <a:rPr lang="en-US" b="0" dirty="0"/>
              <a:t> </a:t>
            </a:r>
            <a:r>
              <a:rPr lang="en-US" b="0" dirty="0" err="1"/>
              <a:t>geroepen</a:t>
            </a:r>
            <a:r>
              <a:rPr lang="en-US" b="0" dirty="0"/>
              <a:t> </a:t>
            </a:r>
            <a:r>
              <a:rPr lang="en-US" b="0" dirty="0" err="1"/>
              <a:t>dat</a:t>
            </a:r>
            <a:r>
              <a:rPr lang="en-US" b="0" dirty="0"/>
              <a:t> we maar ‘</a:t>
            </a:r>
            <a:r>
              <a:rPr lang="en-US" b="0" dirty="0" err="1"/>
              <a:t>niet</a:t>
            </a:r>
            <a:r>
              <a:rPr lang="en-US" b="0" dirty="0"/>
              <a:t> </a:t>
            </a:r>
            <a:r>
              <a:rPr lang="en-US" b="0" dirty="0" err="1"/>
              <a:t>teveel</a:t>
            </a:r>
            <a:r>
              <a:rPr lang="en-US" b="0" dirty="0"/>
              <a:t>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moeten</a:t>
            </a:r>
            <a:r>
              <a:rPr lang="en-US" b="0" dirty="0"/>
              <a:t> </a:t>
            </a:r>
            <a:r>
              <a:rPr lang="en-US" b="0" dirty="0" err="1"/>
              <a:t>eten</a:t>
            </a:r>
            <a:r>
              <a:rPr lang="en-US" b="0" dirty="0"/>
              <a:t>’. </a:t>
            </a:r>
          </a:p>
          <a:p>
            <a:r>
              <a:rPr lang="en-US" b="0" dirty="0"/>
              <a:t>- </a:t>
            </a:r>
            <a:r>
              <a:rPr lang="en-US" b="0" dirty="0" err="1"/>
              <a:t>Als</a:t>
            </a:r>
            <a:r>
              <a:rPr lang="en-US" b="0" dirty="0"/>
              <a:t> u </a:t>
            </a:r>
            <a:r>
              <a:rPr lang="en-US" b="0" dirty="0" err="1"/>
              <a:t>nierfunctie</a:t>
            </a:r>
            <a:r>
              <a:rPr lang="en-US" b="0" dirty="0"/>
              <a:t> zo </a:t>
            </a:r>
            <a:r>
              <a:rPr lang="en-US" b="0" dirty="0" err="1"/>
              <a:t>onder</a:t>
            </a:r>
            <a:r>
              <a:rPr lang="en-US" b="0" dirty="0"/>
              <a:t> de 30% </a:t>
            </a:r>
            <a:r>
              <a:rPr lang="en-US" b="0" dirty="0" err="1"/>
              <a:t>komt</a:t>
            </a:r>
            <a:r>
              <a:rPr lang="en-US" b="0" dirty="0"/>
              <a:t>, </a:t>
            </a:r>
            <a:r>
              <a:rPr lang="en-US" b="0" dirty="0" err="1"/>
              <a:t>komt</a:t>
            </a:r>
            <a:r>
              <a:rPr lang="en-US" b="0" dirty="0"/>
              <a:t> het wat </a:t>
            </a:r>
            <a:r>
              <a:rPr lang="en-US" b="0" dirty="0" err="1"/>
              <a:t>vaker</a:t>
            </a:r>
            <a:r>
              <a:rPr lang="en-US" b="0" dirty="0"/>
              <a:t> </a:t>
            </a:r>
            <a:r>
              <a:rPr lang="en-US" b="0" dirty="0" err="1"/>
              <a:t>aanbod</a:t>
            </a:r>
            <a:r>
              <a:rPr lang="en-US" b="0" dirty="0"/>
              <a:t> en is het </a:t>
            </a:r>
            <a:r>
              <a:rPr lang="en-US" b="0" dirty="0" err="1"/>
              <a:t>wel</a:t>
            </a:r>
            <a:r>
              <a:rPr lang="en-US" b="0" dirty="0"/>
              <a:t> </a:t>
            </a:r>
            <a:r>
              <a:rPr lang="en-US" b="0" dirty="0" err="1"/>
              <a:t>iets</a:t>
            </a:r>
            <a:r>
              <a:rPr lang="en-US" b="0" dirty="0"/>
              <a:t> </a:t>
            </a:r>
            <a:r>
              <a:rPr lang="en-US" b="0" dirty="0" err="1"/>
              <a:t>belangrijker</a:t>
            </a:r>
            <a:r>
              <a:rPr lang="en-US" b="0" dirty="0"/>
              <a:t> om </a:t>
            </a:r>
            <a:r>
              <a:rPr lang="en-US" b="0" dirty="0" err="1"/>
              <a:t>erop</a:t>
            </a:r>
            <a:r>
              <a:rPr lang="en-US" b="0" dirty="0"/>
              <a:t> </a:t>
            </a:r>
            <a:r>
              <a:rPr lang="en-US" b="0" dirty="0" err="1"/>
              <a:t>te</a:t>
            </a:r>
            <a:r>
              <a:rPr lang="en-US" b="0" dirty="0"/>
              <a:t> </a:t>
            </a:r>
            <a:r>
              <a:rPr lang="en-US" b="0" dirty="0" err="1"/>
              <a:t>letten</a:t>
            </a:r>
            <a:r>
              <a:rPr lang="en-US" b="0" dirty="0"/>
              <a:t> </a:t>
            </a:r>
            <a:r>
              <a:rPr lang="en-US" b="0" dirty="0" err="1"/>
              <a:t>dat</a:t>
            </a:r>
            <a:r>
              <a:rPr lang="en-US" b="0" dirty="0"/>
              <a:t> u </a:t>
            </a:r>
            <a:r>
              <a:rPr lang="en-US" b="0" dirty="0" err="1"/>
              <a:t>geen</a:t>
            </a:r>
            <a:r>
              <a:rPr lang="en-US" b="0" dirty="0"/>
              <a:t> </a:t>
            </a:r>
            <a:r>
              <a:rPr lang="en-US" b="0" dirty="0" err="1"/>
              <a:t>overmatige</a:t>
            </a:r>
            <a:r>
              <a:rPr lang="en-US" b="0" dirty="0"/>
              <a:t> </a:t>
            </a:r>
            <a:r>
              <a:rPr lang="en-US" b="0" dirty="0" err="1"/>
              <a:t>hoeveelheden</a:t>
            </a:r>
            <a:r>
              <a:rPr lang="en-US" b="0" dirty="0"/>
              <a:t> van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binnen</a:t>
            </a:r>
            <a:r>
              <a:rPr lang="en-US" b="0" dirty="0"/>
              <a:t> </a:t>
            </a:r>
            <a:r>
              <a:rPr lang="en-US" b="0" dirty="0" err="1"/>
              <a:t>te</a:t>
            </a:r>
            <a:r>
              <a:rPr lang="en-US" b="0" dirty="0"/>
              <a:t> </a:t>
            </a:r>
            <a:r>
              <a:rPr lang="en-US" b="0" dirty="0" err="1"/>
              <a:t>krijgen</a:t>
            </a:r>
            <a:r>
              <a:rPr lang="en-US" b="0" dirty="0"/>
              <a:t>. </a:t>
            </a:r>
            <a:r>
              <a:rPr lang="en-US" b="0" dirty="0" err="1"/>
              <a:t>Dit</a:t>
            </a:r>
            <a:r>
              <a:rPr lang="en-US" b="0" dirty="0"/>
              <a:t> is </a:t>
            </a:r>
            <a:r>
              <a:rPr lang="en-US" b="0" dirty="0" err="1"/>
              <a:t>echter</a:t>
            </a:r>
            <a:r>
              <a:rPr lang="en-US" b="0" dirty="0"/>
              <a:t> </a:t>
            </a:r>
            <a:r>
              <a:rPr lang="en-US" b="0" dirty="0" err="1"/>
              <a:t>alsnog</a:t>
            </a:r>
            <a:r>
              <a:rPr lang="en-US" b="0" dirty="0"/>
              <a:t> </a:t>
            </a:r>
            <a:r>
              <a:rPr lang="en-US" b="0" dirty="0" err="1"/>
              <a:t>vooral</a:t>
            </a:r>
            <a:r>
              <a:rPr lang="en-US" b="0" dirty="0"/>
              <a:t> </a:t>
            </a:r>
            <a:r>
              <a:rPr lang="en-US" b="0" dirty="0" err="1"/>
              <a:t>belangrijk</a:t>
            </a:r>
            <a:r>
              <a:rPr lang="en-US" b="0" dirty="0"/>
              <a:t> </a:t>
            </a:r>
            <a:r>
              <a:rPr lang="en-US" b="0" dirty="0" err="1"/>
              <a:t>als</a:t>
            </a:r>
            <a:r>
              <a:rPr lang="en-US" b="0" dirty="0"/>
              <a:t> het </a:t>
            </a:r>
            <a:r>
              <a:rPr lang="en-US" b="0" dirty="0" err="1"/>
              <a:t>boven</a:t>
            </a:r>
            <a:r>
              <a:rPr lang="en-US" b="0" dirty="0"/>
              <a:t> de 5.5 is in u </a:t>
            </a:r>
            <a:r>
              <a:rPr lang="en-US" b="0" dirty="0" err="1"/>
              <a:t>bloed</a:t>
            </a:r>
            <a:r>
              <a:rPr lang="en-US" b="0" dirty="0"/>
              <a:t>. </a:t>
            </a:r>
            <a:r>
              <a:rPr lang="en-US" b="0" dirty="0" err="1"/>
              <a:t>Dus</a:t>
            </a:r>
            <a:r>
              <a:rPr lang="en-US" b="0" dirty="0"/>
              <a:t> in het </a:t>
            </a:r>
            <a:r>
              <a:rPr lang="en-US" b="0" dirty="0" err="1"/>
              <a:t>geval</a:t>
            </a:r>
            <a:r>
              <a:rPr lang="en-US" b="0" dirty="0"/>
              <a:t> van </a:t>
            </a:r>
            <a:r>
              <a:rPr lang="en-US" b="0" dirty="0" err="1"/>
              <a:t>kalium</a:t>
            </a:r>
            <a:r>
              <a:rPr lang="en-US" b="0" dirty="0"/>
              <a:t> in die </a:t>
            </a:r>
            <a:r>
              <a:rPr lang="en-US" b="0" dirty="0" err="1"/>
              <a:t>bloedwaarde</a:t>
            </a:r>
            <a:r>
              <a:rPr lang="en-US" b="0" dirty="0"/>
              <a:t> </a:t>
            </a:r>
            <a:r>
              <a:rPr lang="en-US" b="0" dirty="0" err="1"/>
              <a:t>wel</a:t>
            </a:r>
            <a:r>
              <a:rPr lang="en-US" b="0" dirty="0"/>
              <a:t> </a:t>
            </a:r>
            <a:r>
              <a:rPr lang="en-US" b="0" dirty="0" err="1"/>
              <a:t>belangrijk</a:t>
            </a:r>
            <a:r>
              <a:rPr lang="en-US" b="0" dirty="0"/>
              <a:t> en </a:t>
            </a:r>
            <a:r>
              <a:rPr lang="en-US" b="0" dirty="0" err="1"/>
              <a:t>wordt</a:t>
            </a:r>
            <a:r>
              <a:rPr lang="en-US" b="0" dirty="0"/>
              <a:t> </a:t>
            </a:r>
            <a:r>
              <a:rPr lang="en-US" b="0" dirty="0" err="1"/>
              <a:t>deze</a:t>
            </a:r>
            <a:r>
              <a:rPr lang="en-US" b="0" dirty="0"/>
              <a:t> </a:t>
            </a:r>
            <a:r>
              <a:rPr lang="en-US" b="0" dirty="0" err="1"/>
              <a:t>ook</a:t>
            </a:r>
            <a:r>
              <a:rPr lang="en-US" b="0" dirty="0"/>
              <a:t> </a:t>
            </a:r>
            <a:r>
              <a:rPr lang="en-US" b="0" dirty="0" err="1"/>
              <a:t>regelmatig</a:t>
            </a:r>
            <a:r>
              <a:rPr lang="en-US" b="0" dirty="0"/>
              <a:t> </a:t>
            </a:r>
            <a:r>
              <a:rPr lang="en-US" b="0" dirty="0" err="1"/>
              <a:t>bepaald</a:t>
            </a:r>
            <a:r>
              <a:rPr lang="en-US" b="0" dirty="0"/>
              <a:t> </a:t>
            </a:r>
            <a:r>
              <a:rPr lang="en-US" b="0" dirty="0" err="1"/>
              <a:t>als</a:t>
            </a:r>
            <a:r>
              <a:rPr lang="en-US" b="0" dirty="0"/>
              <a:t> u </a:t>
            </a:r>
            <a:r>
              <a:rPr lang="en-US" b="0" dirty="0" err="1"/>
              <a:t>nierfunctie</a:t>
            </a:r>
            <a:r>
              <a:rPr lang="en-US" b="0" dirty="0"/>
              <a:t> wat lager is (zo </a:t>
            </a:r>
            <a:r>
              <a:rPr lang="en-US" b="0" dirty="0" err="1"/>
              <a:t>onder</a:t>
            </a:r>
            <a:r>
              <a:rPr lang="en-US" b="0" dirty="0"/>
              <a:t> die 30%). </a:t>
            </a:r>
          </a:p>
          <a:p>
            <a:pPr marL="171450" indent="-171450">
              <a:buFontTx/>
              <a:buChar char="-"/>
            </a:pPr>
            <a:r>
              <a:rPr lang="en-US" b="0" dirty="0" err="1"/>
              <a:t>Indien</a:t>
            </a:r>
            <a:r>
              <a:rPr lang="en-US" b="0" dirty="0"/>
              <a:t> u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te</a:t>
            </a:r>
            <a:r>
              <a:rPr lang="en-US" b="0" dirty="0"/>
              <a:t> </a:t>
            </a:r>
            <a:r>
              <a:rPr lang="en-US" b="0" dirty="0" err="1"/>
              <a:t>hoog</a:t>
            </a:r>
            <a:r>
              <a:rPr lang="en-US" b="0" dirty="0"/>
              <a:t> is in het </a:t>
            </a:r>
            <a:r>
              <a:rPr lang="en-US" b="0" dirty="0" err="1"/>
              <a:t>bloed</a:t>
            </a:r>
            <a:r>
              <a:rPr lang="en-US" b="0" dirty="0"/>
              <a:t> </a:t>
            </a:r>
            <a:r>
              <a:rPr lang="en-US" b="0" dirty="0" err="1"/>
              <a:t>kunt</a:t>
            </a:r>
            <a:r>
              <a:rPr lang="en-US" b="0" dirty="0"/>
              <a:t> u </a:t>
            </a:r>
            <a:r>
              <a:rPr lang="en-US" b="0" dirty="0" err="1"/>
              <a:t>hartklachten</a:t>
            </a:r>
            <a:r>
              <a:rPr lang="en-US" b="0" dirty="0"/>
              <a:t> of </a:t>
            </a:r>
            <a:r>
              <a:rPr lang="en-US" b="0" dirty="0" err="1"/>
              <a:t>ritmestoornissen</a:t>
            </a:r>
            <a:r>
              <a:rPr lang="en-US" b="0" dirty="0"/>
              <a:t> </a:t>
            </a:r>
            <a:r>
              <a:rPr lang="en-US" b="0" dirty="0" err="1"/>
              <a:t>ervaren</a:t>
            </a:r>
            <a:r>
              <a:rPr lang="en-US" b="0" dirty="0"/>
              <a:t>. </a:t>
            </a:r>
          </a:p>
          <a:p>
            <a:pPr marL="171450" indent="-171450">
              <a:buFontTx/>
              <a:buChar char="-"/>
            </a:pPr>
            <a:endParaRPr lang="en-US" b="0" dirty="0"/>
          </a:p>
          <a:p>
            <a:pPr marL="171450" indent="-171450">
              <a:buFontTx/>
              <a:buChar char="-"/>
            </a:pPr>
            <a:r>
              <a:rPr lang="en-US" b="0" dirty="0" err="1"/>
              <a:t>Praktisch</a:t>
            </a:r>
            <a:r>
              <a:rPr lang="en-US" b="0" dirty="0"/>
              <a:t>: het is </a:t>
            </a:r>
            <a:r>
              <a:rPr lang="en-US" b="0" dirty="0" err="1"/>
              <a:t>vooral</a:t>
            </a:r>
            <a:r>
              <a:rPr lang="en-US" b="0" dirty="0"/>
              <a:t> </a:t>
            </a:r>
            <a:r>
              <a:rPr lang="en-US" b="0" dirty="0" err="1"/>
              <a:t>belangrijk</a:t>
            </a:r>
            <a:r>
              <a:rPr lang="en-US" b="0" dirty="0"/>
              <a:t> </a:t>
            </a:r>
            <a:r>
              <a:rPr lang="en-US" b="0" dirty="0" err="1"/>
              <a:t>dat</a:t>
            </a:r>
            <a:r>
              <a:rPr lang="en-US" b="0" dirty="0"/>
              <a:t> u </a:t>
            </a:r>
            <a:r>
              <a:rPr lang="en-US" b="0" dirty="0" err="1"/>
              <a:t>bepaalde</a:t>
            </a:r>
            <a:r>
              <a:rPr lang="en-US" b="0" dirty="0"/>
              <a:t> </a:t>
            </a:r>
            <a:r>
              <a:rPr lang="en-US" b="0" dirty="0" err="1"/>
              <a:t>producten</a:t>
            </a:r>
            <a:r>
              <a:rPr lang="en-US" b="0" dirty="0"/>
              <a:t> </a:t>
            </a:r>
            <a:r>
              <a:rPr lang="en-US" b="0" dirty="0" err="1"/>
              <a:t>vaker</a:t>
            </a:r>
            <a:r>
              <a:rPr lang="en-US" b="0" dirty="0"/>
              <a:t> </a:t>
            </a:r>
            <a:r>
              <a:rPr lang="en-US" b="0" dirty="0" err="1"/>
              <a:t>kiest</a:t>
            </a:r>
            <a:r>
              <a:rPr lang="en-US" b="0" dirty="0"/>
              <a:t> dan </a:t>
            </a:r>
            <a:r>
              <a:rPr lang="en-US" b="0" dirty="0" err="1"/>
              <a:t>andere</a:t>
            </a:r>
            <a:r>
              <a:rPr lang="en-US" b="0" dirty="0"/>
              <a:t>, </a:t>
            </a:r>
            <a:r>
              <a:rPr lang="en-US" b="0" dirty="0" err="1"/>
              <a:t>bijvoorbeeld</a:t>
            </a:r>
            <a:r>
              <a:rPr lang="en-US" b="0" dirty="0"/>
              <a:t> </a:t>
            </a:r>
            <a:r>
              <a:rPr lang="en-US" b="0" dirty="0" err="1"/>
              <a:t>rijst</a:t>
            </a:r>
            <a:r>
              <a:rPr lang="en-US" b="0" dirty="0"/>
              <a:t> en pasta </a:t>
            </a:r>
            <a:r>
              <a:rPr lang="en-US" b="0" dirty="0" err="1"/>
              <a:t>bevat</a:t>
            </a:r>
            <a:r>
              <a:rPr lang="en-US" b="0" dirty="0"/>
              <a:t> </a:t>
            </a:r>
            <a:r>
              <a:rPr lang="en-US" b="0" dirty="0" err="1"/>
              <a:t>weinig</a:t>
            </a:r>
            <a:r>
              <a:rPr lang="en-US" b="0" dirty="0"/>
              <a:t> K </a:t>
            </a:r>
            <a:r>
              <a:rPr lang="en-US" b="0" dirty="0" err="1"/>
              <a:t>i.t.t.</a:t>
            </a:r>
            <a:r>
              <a:rPr lang="en-US" b="0" dirty="0"/>
              <a:t> </a:t>
            </a:r>
            <a:r>
              <a:rPr lang="en-US" b="0" dirty="0" err="1"/>
              <a:t>aardappelen</a:t>
            </a:r>
            <a:r>
              <a:rPr lang="en-US" b="0" dirty="0"/>
              <a:t> </a:t>
            </a:r>
            <a:r>
              <a:rPr lang="en-US" b="0" dirty="0" err="1"/>
              <a:t>dus</a:t>
            </a:r>
            <a:r>
              <a:rPr lang="en-US" b="0" dirty="0"/>
              <a:t> </a:t>
            </a:r>
            <a:r>
              <a:rPr lang="en-US" b="0" dirty="0" err="1"/>
              <a:t>deze</a:t>
            </a:r>
            <a:r>
              <a:rPr lang="en-US" b="0" dirty="0"/>
              <a:t> </a:t>
            </a:r>
            <a:r>
              <a:rPr lang="en-US" b="0" dirty="0" err="1"/>
              <a:t>afwisselen</a:t>
            </a:r>
            <a:r>
              <a:rPr lang="en-US" b="0" dirty="0"/>
              <a:t> is </a:t>
            </a:r>
            <a:r>
              <a:rPr lang="en-US" b="0" dirty="0" err="1"/>
              <a:t>een</a:t>
            </a:r>
            <a:r>
              <a:rPr lang="en-US" b="0" dirty="0"/>
              <a:t> </a:t>
            </a:r>
            <a:r>
              <a:rPr lang="en-US" b="0" dirty="0" err="1"/>
              <a:t>goede</a:t>
            </a:r>
            <a:r>
              <a:rPr lang="en-US" b="0" dirty="0"/>
              <a:t> </a:t>
            </a:r>
            <a:r>
              <a:rPr lang="en-US" b="0" dirty="0" err="1"/>
              <a:t>keuze</a:t>
            </a:r>
            <a:endParaRPr lang="en-US" b="0" dirty="0"/>
          </a:p>
          <a:p>
            <a:pPr marL="171450" indent="-171450">
              <a:buFontTx/>
              <a:buChar char="-"/>
            </a:pPr>
            <a:r>
              <a:rPr lang="en-US" b="0" dirty="0"/>
              <a:t>Net </a:t>
            </a:r>
            <a:r>
              <a:rPr lang="en-US" b="0" dirty="0" err="1"/>
              <a:t>als</a:t>
            </a:r>
            <a:r>
              <a:rPr lang="en-US" b="0" dirty="0"/>
              <a:t> met </a:t>
            </a:r>
            <a:r>
              <a:rPr lang="en-US" b="0" dirty="0" err="1"/>
              <a:t>groente</a:t>
            </a:r>
            <a:r>
              <a:rPr lang="en-US" b="0" dirty="0"/>
              <a:t> fruit, wat </a:t>
            </a:r>
            <a:r>
              <a:rPr lang="en-US" b="0" dirty="0" err="1"/>
              <a:t>vooral</a:t>
            </a:r>
            <a:r>
              <a:rPr lang="en-US" b="0" dirty="0"/>
              <a:t> </a:t>
            </a:r>
            <a:r>
              <a:rPr lang="en-US" b="0" dirty="0" err="1"/>
              <a:t>veel</a:t>
            </a:r>
            <a:r>
              <a:rPr lang="en-US" b="0" dirty="0"/>
              <a:t>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levert</a:t>
            </a:r>
            <a:r>
              <a:rPr lang="en-US" b="0" dirty="0"/>
              <a:t>, </a:t>
            </a:r>
            <a:r>
              <a:rPr lang="en-US" b="0" dirty="0" err="1"/>
              <a:t>er</a:t>
            </a:r>
            <a:r>
              <a:rPr lang="en-US" b="0" dirty="0"/>
              <a:t> </a:t>
            </a:r>
            <a:r>
              <a:rPr lang="en-US" b="0" dirty="0" err="1"/>
              <a:t>bestaat</a:t>
            </a:r>
            <a:r>
              <a:rPr lang="en-US" b="0" dirty="0"/>
              <a:t> </a:t>
            </a:r>
            <a:r>
              <a:rPr lang="en-US" b="0" dirty="0" err="1"/>
              <a:t>veel</a:t>
            </a:r>
            <a:r>
              <a:rPr lang="en-US" b="0" dirty="0"/>
              <a:t> </a:t>
            </a:r>
            <a:r>
              <a:rPr lang="en-US" b="0" dirty="0" err="1"/>
              <a:t>verschil</a:t>
            </a:r>
            <a:r>
              <a:rPr lang="en-US" b="0" dirty="0"/>
              <a:t> </a:t>
            </a:r>
            <a:r>
              <a:rPr lang="en-US" b="0" dirty="0" err="1"/>
              <a:t>tussen</a:t>
            </a:r>
            <a:r>
              <a:rPr lang="en-US" b="0" dirty="0"/>
              <a:t> </a:t>
            </a:r>
            <a:r>
              <a:rPr lang="en-US" b="0" dirty="0" err="1"/>
              <a:t>verschillende</a:t>
            </a:r>
            <a:r>
              <a:rPr lang="en-US" b="0" dirty="0"/>
              <a:t> </a:t>
            </a:r>
            <a:r>
              <a:rPr lang="en-US" b="0" dirty="0" err="1"/>
              <a:t>soorten</a:t>
            </a:r>
            <a:endParaRPr lang="en-US" b="0" dirty="0"/>
          </a:p>
          <a:p>
            <a:pPr marL="171450" indent="-171450">
              <a:buFontTx/>
              <a:buChar char="-"/>
            </a:pPr>
            <a:r>
              <a:rPr lang="en-US" b="0" dirty="0" err="1"/>
              <a:t>Daarnaast</a:t>
            </a:r>
            <a:r>
              <a:rPr lang="en-US" b="0" dirty="0"/>
              <a:t> is </a:t>
            </a:r>
            <a:r>
              <a:rPr lang="en-US" b="0" dirty="0" err="1"/>
              <a:t>ook</a:t>
            </a:r>
            <a:r>
              <a:rPr lang="en-US" b="0" dirty="0"/>
              <a:t> de </a:t>
            </a:r>
            <a:r>
              <a:rPr lang="en-US" b="0" dirty="0" err="1"/>
              <a:t>kooktechniek</a:t>
            </a:r>
            <a:r>
              <a:rPr lang="en-US" b="0" dirty="0"/>
              <a:t> van </a:t>
            </a:r>
            <a:r>
              <a:rPr lang="en-US" b="0" dirty="0" err="1"/>
              <a:t>belang</a:t>
            </a:r>
            <a:r>
              <a:rPr lang="en-US" b="0" dirty="0"/>
              <a:t>: </a:t>
            </a:r>
            <a:r>
              <a:rPr lang="en-US" b="0" dirty="0" err="1"/>
              <a:t>kalium</a:t>
            </a:r>
            <a:r>
              <a:rPr lang="en-US" b="0" dirty="0"/>
              <a:t> is </a:t>
            </a:r>
            <a:r>
              <a:rPr lang="en-US" b="0" dirty="0" err="1"/>
              <a:t>voor</a:t>
            </a:r>
            <a:r>
              <a:rPr lang="en-US" b="0" dirty="0"/>
              <a:t> </a:t>
            </a:r>
            <a:r>
              <a:rPr lang="en-US" b="0" dirty="0" err="1"/>
              <a:t>deel</a:t>
            </a:r>
            <a:r>
              <a:rPr lang="en-US" b="0" dirty="0"/>
              <a:t> </a:t>
            </a:r>
            <a:r>
              <a:rPr lang="en-US" b="0" dirty="0" err="1"/>
              <a:t>oplosbaar</a:t>
            </a:r>
            <a:r>
              <a:rPr lang="en-US" b="0" dirty="0"/>
              <a:t> in water, </a:t>
            </a:r>
            <a:r>
              <a:rPr lang="en-US" b="0" dirty="0" err="1"/>
              <a:t>dus</a:t>
            </a:r>
            <a:r>
              <a:rPr lang="en-US" b="0" dirty="0"/>
              <a:t> </a:t>
            </a:r>
            <a:r>
              <a:rPr lang="en-US" b="0" dirty="0" err="1"/>
              <a:t>maak</a:t>
            </a:r>
            <a:r>
              <a:rPr lang="en-US" b="0" dirty="0"/>
              <a:t> </a:t>
            </a:r>
            <a:r>
              <a:rPr lang="en-US" b="0" dirty="0" err="1"/>
              <a:t>gebruik</a:t>
            </a:r>
            <a:r>
              <a:rPr lang="en-US" b="0" dirty="0"/>
              <a:t> van </a:t>
            </a:r>
            <a:r>
              <a:rPr lang="en-US" b="0" dirty="0" err="1"/>
              <a:t>ruim</a:t>
            </a:r>
            <a:r>
              <a:rPr lang="en-US" b="0" dirty="0"/>
              <a:t> water, kook </a:t>
            </a:r>
            <a:r>
              <a:rPr lang="en-US" b="0" dirty="0" err="1"/>
              <a:t>groente</a:t>
            </a:r>
            <a:r>
              <a:rPr lang="en-US" b="0" dirty="0"/>
              <a:t> of </a:t>
            </a:r>
            <a:r>
              <a:rPr lang="en-US" b="0" dirty="0" err="1"/>
              <a:t>aardappelen</a:t>
            </a:r>
            <a:r>
              <a:rPr lang="en-US" b="0" dirty="0"/>
              <a:t> </a:t>
            </a:r>
            <a:r>
              <a:rPr lang="en-US" b="0" dirty="0" err="1"/>
              <a:t>juist</a:t>
            </a:r>
            <a:r>
              <a:rPr lang="en-US" b="0" dirty="0"/>
              <a:t> </a:t>
            </a:r>
            <a:r>
              <a:rPr lang="en-US" b="0" dirty="0" err="1"/>
              <a:t>eerst</a:t>
            </a:r>
            <a:r>
              <a:rPr lang="en-US" b="0" dirty="0"/>
              <a:t> </a:t>
            </a:r>
            <a:r>
              <a:rPr lang="en-US" b="0" dirty="0" err="1"/>
              <a:t>voordat</a:t>
            </a:r>
            <a:r>
              <a:rPr lang="en-US" b="0" dirty="0"/>
              <a:t> u ze </a:t>
            </a:r>
            <a:r>
              <a:rPr lang="en-US" b="0" dirty="0" err="1"/>
              <a:t>misschien</a:t>
            </a:r>
            <a:r>
              <a:rPr lang="en-US" b="0" dirty="0"/>
              <a:t> </a:t>
            </a:r>
            <a:r>
              <a:rPr lang="en-US" b="0" dirty="0" err="1"/>
              <a:t>alsnog</a:t>
            </a:r>
            <a:r>
              <a:rPr lang="en-US" b="0" dirty="0"/>
              <a:t> wilt </a:t>
            </a:r>
            <a:r>
              <a:rPr lang="en-US" b="0" dirty="0" err="1"/>
              <a:t>bakken</a:t>
            </a:r>
            <a:r>
              <a:rPr lang="en-US" b="0" dirty="0"/>
              <a:t> of </a:t>
            </a:r>
            <a:r>
              <a:rPr lang="en-US" b="0" dirty="0" err="1"/>
              <a:t>wokken</a:t>
            </a:r>
            <a:r>
              <a:rPr lang="en-US" b="0" dirty="0"/>
              <a:t>. </a:t>
            </a:r>
            <a:r>
              <a:rPr lang="en-US" b="0" dirty="0" err="1"/>
              <a:t>Als</a:t>
            </a:r>
            <a:r>
              <a:rPr lang="en-US" b="0" dirty="0"/>
              <a:t> u </a:t>
            </a:r>
            <a:r>
              <a:rPr lang="en-US" b="0" dirty="0" err="1"/>
              <a:t>dit</a:t>
            </a:r>
            <a:r>
              <a:rPr lang="en-US" b="0" dirty="0"/>
              <a:t> </a:t>
            </a:r>
            <a:r>
              <a:rPr lang="en-US" b="0" dirty="0" err="1"/>
              <a:t>niet</a:t>
            </a:r>
            <a:r>
              <a:rPr lang="en-US" b="0" dirty="0"/>
              <a:t> </a:t>
            </a:r>
            <a:r>
              <a:rPr lang="en-US" b="0" dirty="0" err="1"/>
              <a:t>doet</a:t>
            </a:r>
            <a:r>
              <a:rPr lang="en-US" b="0" dirty="0"/>
              <a:t> en </a:t>
            </a:r>
            <a:r>
              <a:rPr lang="en-US" b="0" dirty="0" err="1"/>
              <a:t>aardappelen</a:t>
            </a:r>
            <a:r>
              <a:rPr lang="en-US" b="0" dirty="0"/>
              <a:t> of </a:t>
            </a:r>
            <a:r>
              <a:rPr lang="en-US" b="0" dirty="0" err="1"/>
              <a:t>groente</a:t>
            </a:r>
            <a:r>
              <a:rPr lang="en-US" b="0" dirty="0"/>
              <a:t> </a:t>
            </a:r>
            <a:r>
              <a:rPr lang="en-US" b="0" dirty="0" err="1"/>
              <a:t>alleen</a:t>
            </a:r>
            <a:r>
              <a:rPr lang="en-US" b="0" dirty="0"/>
              <a:t> </a:t>
            </a:r>
            <a:r>
              <a:rPr lang="en-US" b="0" dirty="0" err="1"/>
              <a:t>wokt</a:t>
            </a:r>
            <a:r>
              <a:rPr lang="en-US" b="0" dirty="0"/>
              <a:t> of </a:t>
            </a:r>
            <a:r>
              <a:rPr lang="en-US" b="0" dirty="0" err="1"/>
              <a:t>frituurt</a:t>
            </a:r>
            <a:r>
              <a:rPr lang="en-US" b="0" dirty="0"/>
              <a:t> </a:t>
            </a:r>
            <a:r>
              <a:rPr lang="en-US" b="0" dirty="0" err="1"/>
              <a:t>gaat</a:t>
            </a:r>
            <a:r>
              <a:rPr lang="en-US" b="0" dirty="0"/>
              <a:t> </a:t>
            </a:r>
            <a:r>
              <a:rPr lang="en-US" b="0" dirty="0" err="1"/>
              <a:t>er</a:t>
            </a:r>
            <a:r>
              <a:rPr lang="en-US" b="0" dirty="0"/>
              <a:t> </a:t>
            </a:r>
            <a:r>
              <a:rPr lang="en-US" b="0" dirty="0" err="1"/>
              <a:t>geen</a:t>
            </a:r>
            <a:r>
              <a:rPr lang="en-US" b="0" dirty="0"/>
              <a:t> </a:t>
            </a:r>
            <a:r>
              <a:rPr lang="en-US" b="0" dirty="0" err="1"/>
              <a:t>kalium</a:t>
            </a:r>
            <a:r>
              <a:rPr lang="en-US" b="0" dirty="0"/>
              <a:t> </a:t>
            </a:r>
            <a:r>
              <a:rPr lang="en-US" b="0" dirty="0" err="1"/>
              <a:t>verloren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529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Bij deze nog een voorbeeld van de verschillen tussen een aantal producten: appel versus meloen, </a:t>
            </a:r>
            <a:r>
              <a:rPr lang="nl-NL" dirty="0" err="1"/>
              <a:t>bloedmkool</a:t>
            </a:r>
            <a:r>
              <a:rPr lang="nl-NL" dirty="0"/>
              <a:t> versus spinazie. </a:t>
            </a:r>
          </a:p>
          <a:p>
            <a:endParaRPr lang="nl-NL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bevatten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nature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toegevoegd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herkennen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etiket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kaliumzout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KCl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dieetzout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E508.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1318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err="1">
                <a:latin typeface="Trebuchet MS" panose="020B0603020202020204" pitchFamily="34" charset="0"/>
              </a:rPr>
              <a:t>Aan</a:t>
            </a:r>
            <a:r>
              <a:rPr lang="en-US" sz="1200" dirty="0">
                <a:latin typeface="Trebuchet MS" panose="020B0603020202020204" pitchFamily="34" charset="0"/>
              </a:rPr>
              <a:t> (</a:t>
            </a:r>
            <a:r>
              <a:rPr lang="en-US" sz="1200" dirty="0" err="1">
                <a:latin typeface="Trebuchet MS" panose="020B0603020202020204" pitchFamily="34" charset="0"/>
              </a:rPr>
              <a:t>dieet</a:t>
            </a:r>
            <a:r>
              <a:rPr lang="en-US" sz="1200" dirty="0">
                <a:latin typeface="Trebuchet MS" panose="020B0603020202020204" pitchFamily="34" charset="0"/>
              </a:rPr>
              <a:t>)</a:t>
            </a:r>
            <a:r>
              <a:rPr lang="en-US" sz="1200" dirty="0" err="1">
                <a:latin typeface="Trebuchet MS" panose="020B0603020202020204" pitchFamily="34" charset="0"/>
              </a:rPr>
              <a:t>producten</a:t>
            </a:r>
            <a:r>
              <a:rPr lang="en-US" sz="1200" dirty="0">
                <a:latin typeface="Trebuchet MS" panose="020B0603020202020204" pitchFamily="34" charset="0"/>
              </a:rPr>
              <a:t> met slogan ‘minder </a:t>
            </a:r>
            <a:r>
              <a:rPr lang="en-US" sz="1200" dirty="0" err="1">
                <a:latin typeface="Trebuchet MS" panose="020B0603020202020204" pitchFamily="34" charset="0"/>
              </a:rPr>
              <a:t>zout</a:t>
            </a:r>
            <a:r>
              <a:rPr lang="en-US" sz="1200" dirty="0">
                <a:latin typeface="Trebuchet MS" panose="020B0603020202020204" pitchFamily="34" charset="0"/>
              </a:rPr>
              <a:t>’ of ‘ </a:t>
            </a:r>
            <a:r>
              <a:rPr lang="en-US" sz="1200" dirty="0" err="1">
                <a:latin typeface="Trebuchet MS" panose="020B0603020202020204" pitchFamily="34" charset="0"/>
              </a:rPr>
              <a:t>natriumarm</a:t>
            </a:r>
            <a:r>
              <a:rPr lang="en-US" sz="1200" dirty="0">
                <a:latin typeface="Trebuchet MS" panose="020B0603020202020204" pitchFamily="34" charset="0"/>
              </a:rPr>
              <a:t>’ </a:t>
            </a:r>
            <a:r>
              <a:rPr lang="en-US" sz="1200" dirty="0" err="1">
                <a:latin typeface="Trebuchet MS" panose="020B0603020202020204" pitchFamily="34" charset="0"/>
              </a:rPr>
              <a:t>kan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juist</a:t>
            </a:r>
            <a:r>
              <a:rPr lang="en-US" sz="1200" dirty="0">
                <a:latin typeface="Trebuchet MS" panose="020B0603020202020204" pitchFamily="34" charset="0"/>
              </a:rPr>
              <a:t> extra </a:t>
            </a:r>
            <a:r>
              <a:rPr lang="en-US" sz="1200" dirty="0" err="1">
                <a:latin typeface="Trebuchet MS" panose="020B0603020202020204" pitchFamily="34" charset="0"/>
              </a:rPr>
              <a:t>kalium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toegevoegd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zijn</a:t>
            </a:r>
            <a:endParaRPr lang="en-US" sz="1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Trebuchet MS" panose="020B0603020202020204" pitchFamily="34" charset="0"/>
              </a:rPr>
              <a:t>Nierfunctie</a:t>
            </a:r>
            <a:r>
              <a:rPr lang="en-US" sz="1200" dirty="0">
                <a:latin typeface="Trebuchet MS" panose="020B0603020202020204" pitchFamily="34" charset="0"/>
              </a:rPr>
              <a:t> &lt; 30% : 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(</a:t>
            </a:r>
            <a:r>
              <a:rPr lang="en-US" sz="1200" dirty="0" err="1">
                <a:latin typeface="Trebuchet MS" panose="020B0603020202020204" pitchFamily="34" charset="0"/>
              </a:rPr>
              <a:t>Producten</a:t>
            </a:r>
            <a:r>
              <a:rPr lang="en-US" sz="1200" dirty="0">
                <a:latin typeface="Trebuchet MS" panose="020B0603020202020204" pitchFamily="34" charset="0"/>
              </a:rPr>
              <a:t> met) </a:t>
            </a:r>
            <a:r>
              <a:rPr lang="en-US" sz="1200" dirty="0" err="1">
                <a:latin typeface="Trebuchet MS" panose="020B0603020202020204" pitchFamily="34" charset="0"/>
              </a:rPr>
              <a:t>Kaliumzout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wordt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afgeraden</a:t>
            </a:r>
            <a:endParaRPr lang="en-US" sz="1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Trebuchet MS" panose="020B0603020202020204" pitchFamily="34" charset="0"/>
              </a:rPr>
              <a:t>Bijv</a:t>
            </a:r>
            <a:r>
              <a:rPr lang="en-US" sz="1200" dirty="0">
                <a:latin typeface="Trebuchet MS" panose="020B0603020202020204" pitchFamily="34" charset="0"/>
              </a:rPr>
              <a:t>. </a:t>
            </a:r>
            <a:r>
              <a:rPr lang="en-US" sz="1200" dirty="0" err="1">
                <a:latin typeface="Trebuchet MS" panose="020B0603020202020204" pitchFamily="34" charset="0"/>
              </a:rPr>
              <a:t>Becel</a:t>
            </a:r>
            <a:r>
              <a:rPr lang="en-US" sz="1200" dirty="0">
                <a:latin typeface="Trebuchet MS" panose="020B0603020202020204" pitchFamily="34" charset="0"/>
              </a:rPr>
              <a:t> brood (minder </a:t>
            </a:r>
            <a:r>
              <a:rPr lang="en-US" sz="1200" dirty="0" err="1">
                <a:latin typeface="Trebuchet MS" panose="020B0603020202020204" pitchFamily="34" charset="0"/>
              </a:rPr>
              <a:t>zout</a:t>
            </a:r>
            <a:r>
              <a:rPr lang="en-US" sz="1200" dirty="0">
                <a:latin typeface="Trebuchet MS" panose="020B0603020202020204" pitchFamily="34" charset="0"/>
              </a:rPr>
              <a:t>), </a:t>
            </a:r>
            <a:r>
              <a:rPr lang="en-US" sz="1200" dirty="0" err="1">
                <a:latin typeface="Trebuchet MS" panose="020B0603020202020204" pitchFamily="34" charset="0"/>
              </a:rPr>
              <a:t>dieetzout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Aromat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Jozo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Losalt</a:t>
            </a:r>
            <a:endParaRPr lang="en-US" sz="1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Trebuchet MS" panose="020B0603020202020204" pitchFamily="34" charset="0"/>
              </a:rPr>
              <a:t>Om </a:t>
            </a:r>
            <a:r>
              <a:rPr lang="en-US" sz="1200" dirty="0" err="1">
                <a:latin typeface="Trebuchet MS" panose="020B0603020202020204" pitchFamily="34" charset="0"/>
              </a:rPr>
              <a:t>zeker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te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weten</a:t>
            </a:r>
            <a:r>
              <a:rPr lang="en-US" sz="1200" dirty="0">
                <a:latin typeface="Trebuchet MS" panose="020B0603020202020204" pitchFamily="34" charset="0"/>
              </a:rPr>
              <a:t> of het product </a:t>
            </a:r>
            <a:r>
              <a:rPr lang="en-US" sz="1200" dirty="0" err="1">
                <a:latin typeface="Trebuchet MS" panose="020B0603020202020204" pitchFamily="34" charset="0"/>
              </a:rPr>
              <a:t>wel</a:t>
            </a:r>
            <a:r>
              <a:rPr lang="en-US" sz="1200" dirty="0">
                <a:latin typeface="Trebuchet MS" panose="020B0603020202020204" pitchFamily="34" charset="0"/>
              </a:rPr>
              <a:t>/</a:t>
            </a:r>
            <a:r>
              <a:rPr lang="en-US" sz="1200" dirty="0" err="1">
                <a:latin typeface="Trebuchet MS" panose="020B0603020202020204" pitchFamily="34" charset="0"/>
              </a:rPr>
              <a:t>niet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kalium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bevat</a:t>
            </a:r>
            <a:r>
              <a:rPr lang="en-US" sz="1200" dirty="0">
                <a:latin typeface="Trebuchet MS" panose="020B0603020202020204" pitchFamily="34" charset="0"/>
              </a:rPr>
              <a:t>: op het </a:t>
            </a:r>
            <a:r>
              <a:rPr lang="en-US" sz="1200" dirty="0" err="1">
                <a:latin typeface="Trebuchet MS" panose="020B0603020202020204" pitchFamily="34" charset="0"/>
              </a:rPr>
              <a:t>etiket</a:t>
            </a:r>
            <a:r>
              <a:rPr lang="en-US" sz="1200" dirty="0">
                <a:latin typeface="Trebuchet MS" panose="020B0603020202020204" pitchFamily="34" charset="0"/>
              </a:rPr>
              <a:t> bij de </a:t>
            </a:r>
            <a:r>
              <a:rPr lang="en-US" sz="1200" dirty="0" err="1">
                <a:latin typeface="Trebuchet MS" panose="020B0603020202020204" pitchFamily="34" charset="0"/>
              </a:rPr>
              <a:t>ingrediënten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staat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iets</a:t>
            </a:r>
            <a:r>
              <a:rPr lang="en-US" sz="1200" dirty="0">
                <a:latin typeface="Trebuchet MS" panose="020B0603020202020204" pitchFamily="34" charset="0"/>
              </a:rPr>
              <a:t> over </a:t>
            </a:r>
            <a:r>
              <a:rPr lang="en-US" sz="1200" dirty="0" err="1">
                <a:latin typeface="Trebuchet MS" panose="020B0603020202020204" pitchFamily="34" charset="0"/>
              </a:rPr>
              <a:t>kalium</a:t>
            </a:r>
            <a:r>
              <a:rPr lang="en-US" sz="1200" dirty="0">
                <a:latin typeface="Trebuchet MS" panose="020B0603020202020204" pitchFamily="34" charset="0"/>
              </a:rPr>
              <a:t> (</a:t>
            </a:r>
            <a:r>
              <a:rPr lang="en-US" sz="1200" dirty="0" err="1">
                <a:latin typeface="Trebuchet MS" panose="020B0603020202020204" pitchFamily="34" charset="0"/>
              </a:rPr>
              <a:t>kaliumchloride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Kcl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etc</a:t>
            </a:r>
            <a:r>
              <a:rPr lang="en-US" sz="1200" dirty="0">
                <a:latin typeface="Trebuchet MS" panose="020B0603020202020204" pitchFamily="34" charset="0"/>
              </a:rPr>
              <a:t>). </a:t>
            </a:r>
          </a:p>
          <a:p>
            <a:pPr marL="0" indent="0">
              <a:buNone/>
            </a:pPr>
            <a:endParaRPr lang="en-US" sz="1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Trebuchet MS" panose="020B0603020202020204" pitchFamily="34" charset="0"/>
              </a:rPr>
              <a:t>Als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je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toch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iets</a:t>
            </a:r>
            <a:r>
              <a:rPr lang="en-US" sz="1200" dirty="0">
                <a:latin typeface="Trebuchet MS" panose="020B0603020202020204" pitchFamily="34" charset="0"/>
              </a:rPr>
              <a:t> van </a:t>
            </a:r>
            <a:r>
              <a:rPr lang="en-US" sz="1200" dirty="0" err="1">
                <a:latin typeface="Trebuchet MS" panose="020B0603020202020204" pitchFamily="34" charset="0"/>
              </a:rPr>
              <a:t>zout</a:t>
            </a:r>
            <a:r>
              <a:rPr lang="en-US" sz="1200" dirty="0">
                <a:latin typeface="Trebuchet MS" panose="020B0603020202020204" pitchFamily="34" charset="0"/>
              </a:rPr>
              <a:t> wilt </a:t>
            </a:r>
            <a:r>
              <a:rPr lang="en-US" sz="1200" dirty="0" err="1">
                <a:latin typeface="Trebuchet MS" panose="020B0603020202020204" pitchFamily="34" charset="0"/>
              </a:rPr>
              <a:t>toevoegen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liever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natuurlijk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niet</a:t>
            </a:r>
            <a:r>
              <a:rPr lang="en-US" sz="1200" dirty="0">
                <a:latin typeface="Trebuchet MS" panose="020B0603020202020204" pitchFamily="34" charset="0"/>
              </a:rPr>
              <a:t>, maar </a:t>
            </a:r>
            <a:r>
              <a:rPr lang="en-US" sz="1200" dirty="0" err="1">
                <a:latin typeface="Trebuchet MS" panose="020B0603020202020204" pitchFamily="34" charset="0"/>
              </a:rPr>
              <a:t>dan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nog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beter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een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snuf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gewoon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zout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dan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kaliumzout</a:t>
            </a:r>
            <a:r>
              <a:rPr lang="en-US" sz="1200" dirty="0">
                <a:latin typeface="Trebuchet MS" panose="020B0603020202020204" pitchFamily="34" charset="0"/>
              </a:rPr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7021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28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Eiwit is een belangrijke bouwstof voor het lichaam en hebben we o.a. nodig voor het onderhoud van onze organen en spieren. </a:t>
            </a:r>
          </a:p>
          <a:p>
            <a:pPr marL="171450" indent="-171450">
              <a:buFontTx/>
              <a:buChar char="-"/>
            </a:pPr>
            <a:r>
              <a:rPr lang="nl-NL" dirty="0"/>
              <a:t>Het is daarom belangrijk om niet te weinig eiwit binnen te krijgen want dit zorg voor b.v. spierafbraak en een verminderde conditie, maar bij chronische </a:t>
            </a:r>
            <a:r>
              <a:rPr lang="nl-NL" dirty="0" err="1"/>
              <a:t>nierschade</a:t>
            </a:r>
            <a:r>
              <a:rPr lang="nl-NL" dirty="0"/>
              <a:t> ook niet teveel: bij de vertering van eiwit ontstaan namelijk afvalstoffen (ureum) en als de nieren deze afvalstoffen minder goed uit het lichaam kunnen werken dan kunt u klachten krijgen, zoals jeuk, vermoeidheid, misselijkheid of hoofdpijn, maar kan het ook bijdragen aan de achteruitgang van de nierfunctie. </a:t>
            </a:r>
          </a:p>
          <a:p>
            <a:pPr marL="171450" indent="-171450">
              <a:buFontTx/>
              <a:buChar char="-"/>
            </a:pPr>
            <a:r>
              <a:rPr lang="nl-NL" dirty="0"/>
              <a:t>Eiwitten zitten in allerlei verschillende producten, op de slide staan een aantal voorbeelden: het zit veel in zuivelproducten, eieren, vlees/vis/kip, kaas, nootjes en verschillende soorten peulvruchten. </a:t>
            </a:r>
          </a:p>
          <a:p>
            <a:pPr marL="0" indent="0">
              <a:buFontTx/>
              <a:buNone/>
            </a:pPr>
            <a:r>
              <a:rPr lang="nl-NL" dirty="0"/>
              <a:t>- Maar u zal zich misschien wel afvragen: hoeveel heb ik dan eigenlijk nodig?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6812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Hoeveel eiwit heb ik dan precies nodig?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Deze behoefte is afhankelijk van leeftijd en gewicht, maar ook van uw persoonlijke situatie. Het is namelijk wel goed om te beseffen dat stel dat u bent net ziek geweest, of u bent onbedoeld veel gewicht verloren of u boven de 70 jaar bent dan verandert dit wel u eiwitbehoefte en kan het iets hoger worden. En diëtist houdt hier rekening mee dus kan dit dan voor u persoonlijke situatie bekijken.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Maar algemeen genomen hanteren we ongeveer het volgende: 0.8 g/kg lichaamsgewicht. Bij een nierfunctie &lt;30% als de nierfunctie onder de 30% is, is de eiwitbeperking vaak wel iets belangrijker. Omdat u nieren dan nog weinig kunnen verwerken, zal u b.v. wat sneller klachten krijgen. </a:t>
            </a:r>
          </a:p>
          <a:p>
            <a:r>
              <a:rPr lang="nl-NL" sz="1200" dirty="0">
                <a:solidFill>
                  <a:srgbClr val="000000"/>
                </a:solidFill>
                <a:latin typeface="Trebuchet MS" panose="020B0603020202020204" pitchFamily="34" charset="0"/>
              </a:rPr>
              <a:t>Maar dit advies geldt namelijk net als het advies van een zoutbeperking voor de meeste mensen in Nederland. </a:t>
            </a:r>
          </a:p>
          <a:p>
            <a:endParaRPr lang="nl-NL" sz="1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nl-NL" sz="1200" dirty="0">
                <a:solidFill>
                  <a:srgbClr val="000000"/>
                </a:solidFill>
                <a:latin typeface="Trebuchet MS" panose="020B0603020202020204" pitchFamily="34" charset="0"/>
              </a:rPr>
              <a:t>Voorbeeld: man van 75 kg x 0.8 = ongeveer 60 gram per dag nodig</a:t>
            </a:r>
          </a:p>
          <a:p>
            <a:endParaRPr lang="nl-NL" sz="12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1231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2045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dierlijk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eiwit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richtlijnen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Daarnaast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plantaardig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voedingspatroon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nefropathie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uitzoeken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eiwittransitie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dirty="0"/>
              <a:t>de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effecten</a:t>
            </a:r>
            <a:r>
              <a:rPr lang="en-US" dirty="0"/>
              <a:t> op de </a:t>
            </a:r>
            <a:r>
              <a:rPr lang="en-US" dirty="0" err="1"/>
              <a:t>gezondheid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duurzaamheid</a:t>
            </a:r>
            <a:r>
              <a:rPr lang="en-US" dirty="0"/>
              <a:t>. </a:t>
            </a:r>
          </a:p>
          <a:p>
            <a:r>
              <a:rPr lang="en-US" dirty="0" err="1"/>
              <a:t>Bewerkt</a:t>
            </a:r>
            <a:r>
              <a:rPr lang="en-US" dirty="0"/>
              <a:t> en rood </a:t>
            </a:r>
            <a:r>
              <a:rPr lang="en-US" dirty="0" err="1"/>
              <a:t>vlees</a:t>
            </a:r>
            <a:r>
              <a:rPr lang="en-US" dirty="0"/>
              <a:t> </a:t>
            </a:r>
            <a:r>
              <a:rPr lang="en-US" dirty="0" err="1"/>
              <a:t>hangen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risico</a:t>
            </a:r>
            <a:r>
              <a:rPr lang="en-US" dirty="0"/>
              <a:t> op </a:t>
            </a:r>
            <a:r>
              <a:rPr lang="en-US" dirty="0" err="1"/>
              <a:t>chronische</a:t>
            </a:r>
            <a:r>
              <a:rPr lang="en-US" dirty="0"/>
              <a:t> </a:t>
            </a:r>
            <a:r>
              <a:rPr lang="en-US" dirty="0" err="1"/>
              <a:t>ziekten</a:t>
            </a:r>
            <a:r>
              <a:rPr lang="en-US" dirty="0"/>
              <a:t>. Met</a:t>
            </a:r>
            <a:r>
              <a:rPr lang="en-US" baseline="0" dirty="0"/>
              <a:t> name </a:t>
            </a:r>
            <a:r>
              <a:rPr lang="en-US" baseline="0" dirty="0" err="1"/>
              <a:t>n</a:t>
            </a:r>
            <a:r>
              <a:rPr lang="en-US" dirty="0" err="1"/>
              <a:t>ierlijk</a:t>
            </a:r>
            <a:r>
              <a:rPr lang="en-US" dirty="0"/>
              <a:t> </a:t>
            </a:r>
            <a:r>
              <a:rPr lang="en-US" dirty="0" err="1"/>
              <a:t>niet-zuivel</a:t>
            </a:r>
            <a:r>
              <a:rPr lang="en-US" dirty="0"/>
              <a:t> </a:t>
            </a:r>
            <a:r>
              <a:rPr lang="en-US" dirty="0" err="1"/>
              <a:t>eiwit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de </a:t>
            </a:r>
            <a:r>
              <a:rPr lang="en-US" dirty="0" err="1"/>
              <a:t>achteruitgang</a:t>
            </a:r>
            <a:r>
              <a:rPr lang="en-US" dirty="0"/>
              <a:t> van </a:t>
            </a:r>
            <a:r>
              <a:rPr lang="en-US" dirty="0" err="1"/>
              <a:t>nierfunctie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chronische</a:t>
            </a:r>
            <a:r>
              <a:rPr lang="en-US" dirty="0"/>
              <a:t> nierschade </a:t>
            </a:r>
            <a:r>
              <a:rPr lang="en-US" dirty="0" err="1"/>
              <a:t>versnellen</a:t>
            </a:r>
            <a:r>
              <a:rPr lang="en-US" dirty="0"/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algemene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gr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week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waarvan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maximaal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 gram rood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Rood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zoogdieren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runderen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schapen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varkens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paarden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criteria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volwaardige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vleesvervanger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≥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Eiwit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20% van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hoeveelheid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(kcal)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≥ 0,8 milligram (mg)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ijzer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100 gram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≥ 0,06 milligram (mg) B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/of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≥ 0,24 microgram (µg) B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 100 gram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volwaardig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plantaardige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alternatief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koemelk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ongezoete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sojadrank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verrijkt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calcium,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B2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B12.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Haver-, spelt- 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rijstdranken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bevatten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relatief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suikers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notendranken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bevatten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doorgaans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weinig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voedingsstoffen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Dierlijk niet-zuivel eiwit kan achteruitgang van nierfunctie bij chronische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nierschade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versnellen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Eiwittransitie: meer plantaardige en minder dierlijke eiwitbronnen (nu 60-40% naar 40-60%)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Rood vlees en bewerkt vlees niet dagelijks op menu (concretere adviezen? / niet in richtlijn)</a:t>
            </a: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Vegetarisch of veganistisch (Eva??) (eiwitartikel NVTD)</a:t>
            </a:r>
          </a:p>
          <a:p>
            <a:pPr lvl="1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Vleesopvolgers: soms te geknutseld, te zout en niet verrijkt met B12/ijzer</a:t>
            </a:r>
          </a:p>
          <a:p>
            <a:pPr lvl="1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Dranken: toegevoegd calcium, vitamine B12 (B2)</a:t>
            </a:r>
          </a:p>
          <a:p>
            <a:pPr lv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tofu,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peulvruchten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432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</a:t>
            </a:r>
            <a:r>
              <a:rPr lang="nl-NL" baseline="0" dirty="0"/>
              <a:t> hier geldt &gt; 1 maaltijd per ti[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1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nierpatiënt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gezondheid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ondersteunen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krijgt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nierziekte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zelfs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misschien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minder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belangrijk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op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achteruitgang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nierfunctie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proberen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400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heeft</a:t>
            </a:r>
            <a:r>
              <a:rPr lang="en-US" dirty="0"/>
              <a:t> nu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heleboel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gekregen</a:t>
            </a:r>
            <a:r>
              <a:rPr lang="en-US" dirty="0"/>
              <a:t>.</a:t>
            </a:r>
          </a:p>
          <a:p>
            <a:r>
              <a:rPr lang="en-US" dirty="0"/>
              <a:t>Hoe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inzicht</a:t>
            </a:r>
            <a:r>
              <a:rPr lang="en-US" dirty="0"/>
              <a:t>?</a:t>
            </a:r>
          </a:p>
          <a:p>
            <a:r>
              <a:rPr lang="en-US" dirty="0"/>
              <a:t>We </a:t>
            </a:r>
            <a:r>
              <a:rPr lang="en-US" dirty="0" err="1"/>
              <a:t>zouden</a:t>
            </a:r>
            <a:r>
              <a:rPr lang="en-US" dirty="0"/>
              <a:t> u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aanraden</a:t>
            </a:r>
            <a:r>
              <a:rPr lang="en-US" dirty="0"/>
              <a:t> om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paar</a:t>
            </a:r>
            <a:r>
              <a:rPr lang="en-US" dirty="0"/>
              <a:t> </a:t>
            </a:r>
            <a:r>
              <a:rPr lang="en-US" dirty="0" err="1"/>
              <a:t>dagen</a:t>
            </a:r>
            <a:r>
              <a:rPr lang="en-US" dirty="0"/>
              <a:t>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eten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drinken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houden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inzicht</a:t>
            </a:r>
            <a:r>
              <a:rPr lang="en-US" dirty="0"/>
              <a:t> in eigen </a:t>
            </a:r>
            <a:r>
              <a:rPr lang="en-US" dirty="0" err="1"/>
              <a:t>voedingspatroon</a:t>
            </a:r>
            <a:r>
              <a:rPr lang="en-US" dirty="0"/>
              <a:t> (</a:t>
            </a:r>
            <a:r>
              <a:rPr lang="en-US" dirty="0" err="1"/>
              <a:t>voedingsstoffen</a:t>
            </a:r>
            <a:r>
              <a:rPr lang="en-US" dirty="0"/>
              <a:t>, </a:t>
            </a:r>
            <a:r>
              <a:rPr lang="en-US" dirty="0" err="1"/>
              <a:t>eetmomenten</a:t>
            </a:r>
            <a:r>
              <a:rPr lang="en-US" dirty="0"/>
              <a:t>, </a:t>
            </a:r>
            <a:r>
              <a:rPr lang="en-US" dirty="0" err="1"/>
              <a:t>kwaliteit</a:t>
            </a:r>
            <a:r>
              <a:rPr lang="en-US" dirty="0"/>
              <a:t>, wat </a:t>
            </a:r>
            <a:r>
              <a:rPr lang="en-US" dirty="0" err="1"/>
              <a:t>wel</a:t>
            </a:r>
            <a:r>
              <a:rPr lang="en-US" dirty="0"/>
              <a:t> of wat </a:t>
            </a:r>
            <a:r>
              <a:rPr lang="en-US" dirty="0" err="1"/>
              <a:t>juist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in eigen </a:t>
            </a:r>
            <a:r>
              <a:rPr lang="en-US" dirty="0" err="1"/>
              <a:t>voedingskeuzes</a:t>
            </a:r>
            <a:r>
              <a:rPr lang="en-US" dirty="0"/>
              <a:t>? </a:t>
            </a:r>
            <a:r>
              <a:rPr lang="en-US" dirty="0" err="1"/>
              <a:t>Minimaal</a:t>
            </a:r>
            <a:r>
              <a:rPr lang="en-US" dirty="0"/>
              <a:t> 3, </a:t>
            </a:r>
            <a:r>
              <a:rPr lang="en-US" dirty="0" err="1"/>
              <a:t>liefst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dagen</a:t>
            </a:r>
            <a:r>
              <a:rPr lang="en-US" dirty="0"/>
              <a:t>) </a:t>
            </a:r>
          </a:p>
          <a:p>
            <a:r>
              <a:rPr lang="nl-NL" dirty="0"/>
              <a:t>Om er achter te komen hoeveel zout of eiwit u bijvoorbeeld eet.</a:t>
            </a:r>
          </a:p>
          <a:p>
            <a:endParaRPr lang="nl-NL" dirty="0"/>
          </a:p>
          <a:p>
            <a:r>
              <a:rPr lang="en-US" dirty="0" err="1"/>
              <a:t>Papier</a:t>
            </a:r>
            <a:r>
              <a:rPr lang="en-US" dirty="0"/>
              <a:t>: </a:t>
            </a:r>
            <a:r>
              <a:rPr lang="en-US" b="1" dirty="0" err="1"/>
              <a:t>Voedingsanalysetabel</a:t>
            </a:r>
            <a:r>
              <a:rPr lang="en-US" dirty="0"/>
              <a:t> of</a:t>
            </a:r>
            <a:r>
              <a:rPr lang="en-US" b="1" dirty="0"/>
              <a:t> </a:t>
            </a:r>
            <a:r>
              <a:rPr lang="en-US" b="1" dirty="0" err="1"/>
              <a:t>Eettabel</a:t>
            </a:r>
            <a:endParaRPr lang="en-US" b="1" dirty="0"/>
          </a:p>
          <a:p>
            <a:r>
              <a:rPr lang="en-US" dirty="0"/>
              <a:t>App ‘</a:t>
            </a:r>
            <a:r>
              <a:rPr lang="en-US" dirty="0" err="1"/>
              <a:t>Kies</a:t>
            </a:r>
            <a:r>
              <a:rPr lang="en-US" dirty="0"/>
              <a:t> </a:t>
            </a:r>
            <a:r>
              <a:rPr lang="en-US" dirty="0" err="1"/>
              <a:t>Ik</a:t>
            </a:r>
            <a:r>
              <a:rPr lang="en-US" dirty="0"/>
              <a:t> </a:t>
            </a:r>
            <a:r>
              <a:rPr lang="en-US" dirty="0" err="1"/>
              <a:t>Gezond</a:t>
            </a:r>
            <a:r>
              <a:rPr lang="en-US" dirty="0"/>
              <a:t>?’, </a:t>
            </a:r>
            <a:r>
              <a:rPr lang="en-US" b="1" dirty="0" err="1"/>
              <a:t>Eetmeter</a:t>
            </a:r>
            <a:endParaRPr lang="en-US" b="1" dirty="0"/>
          </a:p>
          <a:p>
            <a:r>
              <a:rPr lang="en-US" dirty="0"/>
              <a:t>Website: </a:t>
            </a:r>
            <a:r>
              <a:rPr lang="en-US" dirty="0" err="1"/>
              <a:t>Nierstichting</a:t>
            </a:r>
            <a:r>
              <a:rPr lang="en-US" dirty="0"/>
              <a:t> site, AH.nl voor </a:t>
            </a:r>
            <a:r>
              <a:rPr lang="en-US" dirty="0" err="1"/>
              <a:t>ingrediënten</a:t>
            </a:r>
            <a:r>
              <a:rPr lang="en-US" dirty="0"/>
              <a:t>/</a:t>
            </a:r>
            <a:r>
              <a:rPr lang="en-US" dirty="0" err="1"/>
              <a:t>voedingswaarde</a:t>
            </a:r>
            <a:r>
              <a:rPr lang="en-US" dirty="0"/>
              <a:t>  </a:t>
            </a:r>
          </a:p>
          <a:p>
            <a:r>
              <a:rPr lang="en-US" dirty="0" err="1"/>
              <a:t>Recepten</a:t>
            </a:r>
            <a:r>
              <a:rPr lang="en-US" dirty="0"/>
              <a:t>: </a:t>
            </a:r>
            <a:r>
              <a:rPr lang="en-US" b="1" dirty="0" err="1"/>
              <a:t>SpiceWise</a:t>
            </a:r>
            <a:r>
              <a:rPr lang="en-US" b="1" dirty="0"/>
              <a:t> </a:t>
            </a:r>
            <a:r>
              <a:rPr lang="en-US" b="1" dirty="0" err="1"/>
              <a:t>boek</a:t>
            </a:r>
            <a:endParaRPr lang="en-US" b="1" dirty="0"/>
          </a:p>
          <a:p>
            <a:r>
              <a:rPr lang="en-US" b="1" dirty="0"/>
              <a:t>Nieren.nl </a:t>
            </a:r>
            <a:r>
              <a:rPr lang="en-US" dirty="0"/>
              <a:t>(</a:t>
            </a:r>
            <a:r>
              <a:rPr lang="en-US" dirty="0" err="1"/>
              <a:t>kruidenmixen</a:t>
            </a:r>
            <a:r>
              <a:rPr lang="en-US" dirty="0"/>
              <a:t>, bouillon minder </a:t>
            </a:r>
            <a:r>
              <a:rPr lang="en-US" dirty="0" err="1"/>
              <a:t>zout</a:t>
            </a:r>
            <a:r>
              <a:rPr lang="en-US" dirty="0"/>
              <a:t>, </a:t>
            </a:r>
            <a:r>
              <a:rPr lang="en-US" dirty="0" err="1"/>
              <a:t>gehaktbal</a:t>
            </a:r>
            <a:r>
              <a:rPr lang="en-US" dirty="0"/>
              <a:t>), pasta </a:t>
            </a:r>
          </a:p>
          <a:p>
            <a:r>
              <a:rPr lang="en-US" dirty="0"/>
              <a:t>Blogs: </a:t>
            </a:r>
            <a:r>
              <a:rPr lang="en-US" dirty="0" err="1"/>
              <a:t>ervaringen</a:t>
            </a:r>
            <a:r>
              <a:rPr lang="en-US" dirty="0"/>
              <a:t> van </a:t>
            </a:r>
            <a:r>
              <a:rPr lang="en-US" dirty="0" err="1"/>
              <a:t>anderen</a:t>
            </a:r>
            <a:endParaRPr lang="en-US" dirty="0"/>
          </a:p>
          <a:p>
            <a:endParaRPr lang="en-US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620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 </a:t>
            </a:r>
            <a:r>
              <a:rPr lang="nl-NL" dirty="0" err="1"/>
              <a:t>nieren.nl</a:t>
            </a:r>
            <a:r>
              <a:rPr lang="nl-NL" dirty="0"/>
              <a:t> staat veel receptuur, hier een voorbeeld</a:t>
            </a:r>
          </a:p>
          <a:p>
            <a:r>
              <a:rPr lang="nl-NL" dirty="0"/>
              <a:t>Voorbeeld recept van de folder nieren/nl (eten en drinken als uw nieren goed werken)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0224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dirty="0"/>
              <a:t>Vaak in de fase van nierfalen is er in het ziekenhuis een gespecialiseerde </a:t>
            </a:r>
            <a:r>
              <a:rPr lang="nl-NL" sz="1200" b="0" dirty="0" err="1"/>
              <a:t>dietist</a:t>
            </a:r>
            <a:r>
              <a:rPr lang="nl-NL" sz="1200" b="0" dirty="0"/>
              <a:t> betrokken in het behandelteam.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/>
              <a:t>Bij licht tot matige nierschade bent u vaak nog onder behandeling bij de huisarts. Contact met een </a:t>
            </a:r>
            <a:r>
              <a:rPr lang="nl-NL" sz="1200" b="0" dirty="0" err="1"/>
              <a:t>dietist</a:t>
            </a:r>
            <a:r>
              <a:rPr lang="nl-NL" sz="1200" b="0" dirty="0"/>
              <a:t> is niet altijd nodig, maar mag altijd.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/>
              <a:t>Heeft u behoefte aan een individueel advies, aan een voedingsplan, overleg dit met uw arts zodat deze u kan verwijzen. </a:t>
            </a:r>
            <a:endParaRPr lang="nl-NL" sz="1200" b="1" dirty="0"/>
          </a:p>
          <a:p>
            <a:endParaRPr lang="nl-NL" sz="1200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264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misten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vergelijkingen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productgroepen</a:t>
            </a:r>
            <a:r>
              <a:rPr lang="en-US" dirty="0"/>
              <a:t> </a:t>
            </a:r>
            <a:r>
              <a:rPr lang="en-US" dirty="0" err="1"/>
              <a:t>t.a.v</a:t>
            </a:r>
            <a:r>
              <a:rPr lang="en-US" dirty="0"/>
              <a:t>. kalium (</a:t>
            </a:r>
            <a:r>
              <a:rPr lang="en-US" dirty="0" err="1"/>
              <a:t>dit</a:t>
            </a:r>
            <a:r>
              <a:rPr lang="en-US" dirty="0"/>
              <a:t> is de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slides van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boek</a:t>
            </a:r>
            <a:r>
              <a:rPr lang="en-US" dirty="0"/>
              <a:t>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305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/>
              <a:t>We hebben gekozen om 8 thema’s in beeld te brengen: fruit, groente, rauwkost, granen, peulvruchten, eiwitbronnen, dranken, tussendoortjes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Hier zie je thema fruit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24 fruitsoorten zijn hier als het ware op volgorde gezet en in oplopend kaliumgehalte weergegeven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41201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linkerpagina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diverse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graanproducten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zoete</a:t>
            </a:r>
            <a:r>
              <a:rPr lang="en-US" dirty="0"/>
              <a:t> </a:t>
            </a:r>
            <a:r>
              <a:rPr lang="en-US" dirty="0" err="1"/>
              <a:t>aardappel</a:t>
            </a:r>
            <a:r>
              <a:rPr lang="en-US" dirty="0"/>
              <a:t>, bulgur, </a:t>
            </a:r>
            <a:r>
              <a:rPr lang="en-US" dirty="0" err="1"/>
              <a:t>rijst</a:t>
            </a:r>
            <a:r>
              <a:rPr lang="en-US" dirty="0"/>
              <a:t> of frites.</a:t>
            </a:r>
          </a:p>
          <a:p>
            <a:r>
              <a:rPr lang="en-US" dirty="0" err="1"/>
              <a:t>En</a:t>
            </a:r>
            <a:r>
              <a:rPr lang="en-US" dirty="0"/>
              <a:t> op de </a:t>
            </a:r>
            <a:r>
              <a:rPr lang="en-US" dirty="0" err="1"/>
              <a:t>rechterbladzijde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peulvruchten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op </a:t>
            </a:r>
            <a:r>
              <a:rPr lang="en-US" dirty="0" err="1"/>
              <a:t>volgorde</a:t>
            </a:r>
            <a:r>
              <a:rPr lang="en-US" dirty="0"/>
              <a:t> van </a:t>
            </a:r>
            <a:r>
              <a:rPr lang="en-US" dirty="0" err="1"/>
              <a:t>kaliumgehalte</a:t>
            </a:r>
            <a:r>
              <a:rPr lang="en-US" dirty="0"/>
              <a:t>, met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het </a:t>
            </a:r>
            <a:r>
              <a:rPr lang="en-US" dirty="0" err="1"/>
              <a:t>verschil</a:t>
            </a:r>
            <a:r>
              <a:rPr lang="en-US" dirty="0"/>
              <a:t> in </a:t>
            </a:r>
            <a:r>
              <a:rPr lang="en-US" dirty="0" err="1"/>
              <a:t>kalium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zelfgeweekte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gekookte</a:t>
            </a:r>
            <a:r>
              <a:rPr lang="en-US" dirty="0"/>
              <a:t> </a:t>
            </a:r>
            <a:r>
              <a:rPr lang="en-US" dirty="0" err="1"/>
              <a:t>gedroogde</a:t>
            </a:r>
            <a:r>
              <a:rPr lang="en-US" dirty="0"/>
              <a:t> </a:t>
            </a:r>
            <a:r>
              <a:rPr lang="en-US" dirty="0" err="1"/>
              <a:t>peulvruchten</a:t>
            </a:r>
            <a:r>
              <a:rPr lang="en-US" dirty="0"/>
              <a:t> of de variant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blik</a:t>
            </a:r>
            <a:r>
              <a:rPr lang="en-US" dirty="0"/>
              <a:t> of </a:t>
            </a:r>
            <a:r>
              <a:rPr lang="en-US" dirty="0" err="1"/>
              <a:t>glas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53974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26031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rebuchet MS" panose="020B0703020202090204" pitchFamily="34" charset="0"/>
              </a:rPr>
              <a:t>Kies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zelf</a:t>
            </a:r>
            <a:r>
              <a:rPr lang="en-US" sz="1200" dirty="0">
                <a:latin typeface="Trebuchet MS" panose="020B0703020202090204" pitchFamily="34" charset="0"/>
              </a:rPr>
              <a:t> hoe het eten </a:t>
            </a:r>
            <a:r>
              <a:rPr lang="en-US" sz="1200" dirty="0" err="1">
                <a:latin typeface="Trebuchet MS" panose="020B0703020202090204" pitchFamily="34" charset="0"/>
              </a:rPr>
              <a:t>smaakt</a:t>
            </a:r>
            <a:r>
              <a:rPr lang="en-US" sz="1200" dirty="0">
                <a:latin typeface="Trebuchet MS" panose="020B0703020202090204" pitchFamily="34" charset="0"/>
              </a:rPr>
              <a:t>, </a:t>
            </a:r>
            <a:r>
              <a:rPr lang="en-US" sz="1200" dirty="0" err="1">
                <a:latin typeface="Trebuchet MS" panose="020B0703020202090204" pitchFamily="34" charset="0"/>
              </a:rPr>
              <a:t>weet</a:t>
            </a:r>
            <a:r>
              <a:rPr lang="en-US" sz="1200" dirty="0">
                <a:latin typeface="Trebuchet MS" panose="020B0703020202090204" pitchFamily="34" charset="0"/>
              </a:rPr>
              <a:t> wat je </a:t>
            </a:r>
            <a:r>
              <a:rPr lang="en-US" sz="1200" dirty="0" err="1">
                <a:latin typeface="Trebuchet MS" panose="020B0703020202090204" pitchFamily="34" charset="0"/>
              </a:rPr>
              <a:t>eet</a:t>
            </a:r>
            <a:r>
              <a:rPr lang="en-US" sz="1200" dirty="0">
                <a:latin typeface="Trebuchet MS" panose="020B0703020202090204" pitchFamily="34" charset="0"/>
              </a:rPr>
              <a:t> &gt; </a:t>
            </a:r>
            <a:r>
              <a:rPr lang="en-US" sz="1200" dirty="0" err="1">
                <a:latin typeface="Trebuchet MS" panose="020B0703020202090204" pitchFamily="34" charset="0"/>
              </a:rPr>
              <a:t>zorg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voor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gezonde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producten</a:t>
            </a:r>
            <a:r>
              <a:rPr lang="en-US" sz="1200" dirty="0">
                <a:latin typeface="Trebuchet MS" panose="020B0703020202090204" pitchFamily="34" charset="0"/>
              </a:rPr>
              <a:t> en </a:t>
            </a:r>
            <a:r>
              <a:rPr lang="en-US" sz="1200" dirty="0" err="1">
                <a:latin typeface="Trebuchet MS" panose="020B0703020202090204" pitchFamily="34" charset="0"/>
              </a:rPr>
              <a:t>eet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bewust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rebuchet MS" panose="020B0703020202090204" pitchFamily="34" charset="0"/>
              </a:rPr>
              <a:t>Voedingspatroon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ipv</a:t>
            </a:r>
            <a:r>
              <a:rPr lang="en-US" sz="1200" dirty="0">
                <a:latin typeface="Trebuchet MS" panose="020B0703020202090204" pitchFamily="34" charset="0"/>
              </a:rPr>
              <a:t> ‘</a:t>
            </a:r>
            <a:r>
              <a:rPr lang="en-US" sz="1200" dirty="0" err="1">
                <a:latin typeface="Trebuchet MS" panose="020B0703020202090204" pitchFamily="34" charset="0"/>
              </a:rPr>
              <a:t>goede</a:t>
            </a:r>
            <a:r>
              <a:rPr lang="en-US" sz="1200" dirty="0">
                <a:latin typeface="Trebuchet MS" panose="020B0703020202090204" pitchFamily="34" charset="0"/>
              </a:rPr>
              <a:t>’ &amp; ‘</a:t>
            </a:r>
            <a:r>
              <a:rPr lang="en-US" sz="1200" dirty="0" err="1">
                <a:latin typeface="Trebuchet MS" panose="020B0703020202090204" pitchFamily="34" charset="0"/>
              </a:rPr>
              <a:t>slechte</a:t>
            </a:r>
            <a:r>
              <a:rPr lang="en-US" sz="1200" dirty="0">
                <a:latin typeface="Trebuchet MS" panose="020B0703020202090204" pitchFamily="34" charset="0"/>
              </a:rPr>
              <a:t>’ </a:t>
            </a:r>
            <a:r>
              <a:rPr lang="en-US" sz="1200" dirty="0" err="1">
                <a:latin typeface="Trebuchet MS" panose="020B0703020202090204" pitchFamily="34" charset="0"/>
              </a:rPr>
              <a:t>voedingsmiddelen</a:t>
            </a:r>
            <a:r>
              <a:rPr lang="en-US" sz="1200" dirty="0">
                <a:latin typeface="Trebuchet MS" panose="020B0703020202090204" pitchFamily="34" charset="0"/>
              </a:rPr>
              <a:t> &gt; het </a:t>
            </a:r>
            <a:r>
              <a:rPr lang="en-US" sz="1200" dirty="0" err="1">
                <a:latin typeface="Trebuchet MS" panose="020B0703020202090204" pitchFamily="34" charset="0"/>
              </a:rPr>
              <a:t>gaat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uieindelijk</a:t>
            </a:r>
            <a:r>
              <a:rPr lang="en-US" sz="1200" dirty="0">
                <a:latin typeface="Trebuchet MS" panose="020B0703020202090204" pitchFamily="34" charset="0"/>
              </a:rPr>
              <a:t> om het (</a:t>
            </a:r>
            <a:r>
              <a:rPr lang="en-US" sz="1200" dirty="0" err="1">
                <a:latin typeface="Trebuchet MS" panose="020B0703020202090204" pitchFamily="34" charset="0"/>
              </a:rPr>
              <a:t>dag</a:t>
            </a:r>
            <a:r>
              <a:rPr lang="en-US" sz="1200" dirty="0">
                <a:latin typeface="Trebuchet MS" panose="020B0703020202090204" pitchFamily="34" charset="0"/>
              </a:rPr>
              <a:t>)</a:t>
            </a:r>
            <a:r>
              <a:rPr lang="en-US" sz="1200" dirty="0" err="1">
                <a:latin typeface="Trebuchet MS" panose="020B0703020202090204" pitchFamily="34" charset="0"/>
              </a:rPr>
              <a:t>totaal</a:t>
            </a:r>
            <a:r>
              <a:rPr lang="en-US" sz="1200" dirty="0">
                <a:latin typeface="Trebuchet MS" panose="020B0703020202090204" pitchFamily="34" charset="0"/>
              </a:rPr>
              <a:t>, het </a:t>
            </a:r>
            <a:r>
              <a:rPr lang="en-US" sz="1200" dirty="0" err="1">
                <a:latin typeface="Trebuchet MS" panose="020B0703020202090204" pitchFamily="34" charset="0"/>
              </a:rPr>
              <a:t>meeste</a:t>
            </a:r>
            <a:r>
              <a:rPr lang="en-US" sz="1200" dirty="0">
                <a:latin typeface="Trebuchet MS" panose="020B0703020202090204" pitchFamily="34" charset="0"/>
              </a:rPr>
              <a:t> is </a:t>
            </a:r>
            <a:r>
              <a:rPr lang="en-US" sz="1200" dirty="0" err="1">
                <a:latin typeface="Trebuchet MS" panose="020B0703020202090204" pitchFamily="34" charset="0"/>
              </a:rPr>
              <a:t>mogelijk</a:t>
            </a:r>
            <a:r>
              <a:rPr lang="en-US" sz="1200" dirty="0">
                <a:latin typeface="Trebuchet MS" panose="020B0703020202090204" pitchFamily="34" charset="0"/>
              </a:rPr>
              <a:t> maar </a:t>
            </a:r>
            <a:r>
              <a:rPr lang="en-US" sz="1200" dirty="0" err="1">
                <a:latin typeface="Trebuchet MS" panose="020B0703020202090204" pitchFamily="34" charset="0"/>
              </a:rPr>
              <a:t>soms</a:t>
            </a:r>
            <a:r>
              <a:rPr lang="en-US" sz="1200" dirty="0">
                <a:latin typeface="Trebuchet MS" panose="020B0703020202090204" pitchFamily="34" charset="0"/>
              </a:rPr>
              <a:t> wat </a:t>
            </a:r>
            <a:r>
              <a:rPr lang="en-US" sz="1200" dirty="0" err="1">
                <a:latin typeface="Trebuchet MS" panose="020B0703020202090204" pitchFamily="34" charset="0"/>
              </a:rPr>
              <a:t>meer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verdeeld</a:t>
            </a:r>
            <a:r>
              <a:rPr lang="en-US" sz="1200" dirty="0">
                <a:latin typeface="Trebuchet MS" panose="020B0703020202090204" pitchFamily="34" charset="0"/>
              </a:rPr>
              <a:t> of met mate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rebuchet MS" panose="020B0703020202090204" pitchFamily="34" charset="0"/>
              </a:rPr>
              <a:t>Blijf</a:t>
            </a:r>
            <a:r>
              <a:rPr lang="en-US" sz="1200" dirty="0">
                <a:latin typeface="Trebuchet MS" panose="020B0703020202090204" pitchFamily="34" charset="0"/>
              </a:rPr>
              <a:t> op </a:t>
            </a:r>
            <a:r>
              <a:rPr lang="en-US" sz="1200" dirty="0" err="1">
                <a:latin typeface="Trebuchet MS" panose="020B0703020202090204" pitchFamily="34" charset="0"/>
              </a:rPr>
              <a:t>gewicht</a:t>
            </a:r>
            <a:r>
              <a:rPr lang="en-US" sz="1200" dirty="0">
                <a:latin typeface="Trebuchet MS" panose="020B0703020202090204" pitchFamily="34" charset="0"/>
              </a:rPr>
              <a:t> &amp; in </a:t>
            </a:r>
            <a:r>
              <a:rPr lang="en-US" sz="1200" dirty="0" err="1">
                <a:latin typeface="Trebuchet MS" panose="020B0703020202090204" pitchFamily="34" charset="0"/>
              </a:rPr>
              <a:t>beweging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rebuchet MS" panose="020B0703020202090204" pitchFamily="34" charset="0"/>
              </a:rPr>
              <a:t>Betrek</a:t>
            </a:r>
            <a:r>
              <a:rPr lang="en-US" sz="1200" dirty="0">
                <a:latin typeface="Trebuchet MS" panose="020B0703020202090204" pitchFamily="34" charset="0"/>
              </a:rPr>
              <a:t> je </a:t>
            </a:r>
            <a:r>
              <a:rPr lang="en-US" sz="1200" dirty="0" err="1">
                <a:latin typeface="Trebuchet MS" panose="020B0703020202090204" pitchFamily="34" charset="0"/>
              </a:rPr>
              <a:t>omgeving</a:t>
            </a:r>
            <a:r>
              <a:rPr lang="en-US" sz="1200" dirty="0">
                <a:latin typeface="Trebuchet MS" panose="020B0703020202090204" pitchFamily="34" charset="0"/>
              </a:rPr>
              <a:t> en </a:t>
            </a:r>
            <a:r>
              <a:rPr lang="en-US" sz="1200" dirty="0" err="1">
                <a:latin typeface="Trebuchet MS" panose="020B0703020202090204" pitchFamily="34" charset="0"/>
              </a:rPr>
              <a:t>nierzorgteam</a:t>
            </a:r>
            <a:r>
              <a:rPr lang="en-US" sz="1200" dirty="0">
                <a:latin typeface="Trebuchet MS" panose="020B0703020202090204" pitchFamily="34" charset="0"/>
              </a:rPr>
              <a:t> &gt; u </a:t>
            </a:r>
            <a:r>
              <a:rPr lang="en-US" sz="1200" dirty="0" err="1">
                <a:latin typeface="Trebuchet MS" panose="020B0703020202090204" pitchFamily="34" charset="0"/>
              </a:rPr>
              <a:t>doet</a:t>
            </a:r>
            <a:r>
              <a:rPr lang="en-US" sz="1200" dirty="0">
                <a:latin typeface="Trebuchet MS" panose="020B0703020202090204" pitchFamily="34" charset="0"/>
              </a:rPr>
              <a:t> het </a:t>
            </a:r>
            <a:r>
              <a:rPr lang="en-US" sz="1200" dirty="0" err="1">
                <a:latin typeface="Trebuchet MS" panose="020B0703020202090204" pitchFamily="34" charset="0"/>
              </a:rPr>
              <a:t>niet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alleen</a:t>
            </a:r>
            <a:r>
              <a:rPr lang="en-US" sz="1200" dirty="0">
                <a:latin typeface="Trebuchet MS" panose="020B0703020202090204" pitchFamily="34" charset="0"/>
              </a:rPr>
              <a:t>! </a:t>
            </a:r>
            <a:r>
              <a:rPr lang="en-US" sz="1200" dirty="0" err="1">
                <a:latin typeface="Trebuchet MS" panose="020B0703020202090204" pitchFamily="34" charset="0"/>
              </a:rPr>
              <a:t>Vraag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hulp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wanneer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nodig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rebuchet MS" panose="020B0703020202090204" pitchFamily="34" charset="0"/>
              </a:rPr>
              <a:t>Stel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haalbare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doelen</a:t>
            </a:r>
            <a:r>
              <a:rPr lang="en-US" sz="1200" dirty="0">
                <a:latin typeface="Trebuchet MS" panose="020B0703020202090204" pitchFamily="34" charset="0"/>
              </a:rPr>
              <a:t> &amp; </a:t>
            </a:r>
            <a:r>
              <a:rPr lang="en-US" sz="1200" dirty="0" err="1">
                <a:latin typeface="Trebuchet MS" panose="020B0703020202090204" pitchFamily="34" charset="0"/>
              </a:rPr>
              <a:t>vergeet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niet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te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genieten</a:t>
            </a:r>
            <a:r>
              <a:rPr lang="en-US" sz="1200" dirty="0">
                <a:latin typeface="Trebuchet MS" panose="020B0703020202090204" pitchFamily="34" charset="0"/>
              </a:rPr>
              <a:t> &gt; het </a:t>
            </a:r>
            <a:r>
              <a:rPr lang="en-US" sz="1200" dirty="0" err="1">
                <a:latin typeface="Trebuchet MS" panose="020B0703020202090204" pitchFamily="34" charset="0"/>
              </a:rPr>
              <a:t>moet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ook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leuk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blijven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dus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blijf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ook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genieten</a:t>
            </a:r>
            <a:r>
              <a:rPr lang="en-US" sz="1200" dirty="0">
                <a:latin typeface="Trebuchet MS" panose="020B0703020202090204" pitchFamily="34" charset="0"/>
              </a:rPr>
              <a:t> en </a:t>
            </a:r>
            <a:r>
              <a:rPr lang="en-US" sz="1200" dirty="0" err="1">
                <a:latin typeface="Trebuchet MS" panose="020B0703020202090204" pitchFamily="34" charset="0"/>
              </a:rPr>
              <a:t>af</a:t>
            </a:r>
            <a:r>
              <a:rPr lang="en-US" sz="1200" dirty="0">
                <a:latin typeface="Trebuchet MS" panose="020B0703020202090204" pitchFamily="34" charset="0"/>
              </a:rPr>
              <a:t> en toe </a:t>
            </a:r>
            <a:r>
              <a:rPr lang="en-US" sz="1200" dirty="0" err="1">
                <a:latin typeface="Trebuchet MS" panose="020B0703020202090204" pitchFamily="34" charset="0"/>
              </a:rPr>
              <a:t>zondigen</a:t>
            </a:r>
            <a:r>
              <a:rPr lang="en-US" sz="1200" dirty="0">
                <a:latin typeface="Trebuchet MS" panose="020B0703020202090204" pitchFamily="34" charset="0"/>
              </a:rPr>
              <a:t> mag (80-20 regel)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71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invloed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gezondheid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figuur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Nierstichting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 AD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figuur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Bijvoorbeeld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leefstijl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medicatie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leeftijd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genetische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dingen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invloed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leeftijd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genetische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Maar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gelukkig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heel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leefstijlgerelateerde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dingen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rookt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gewicht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beweegpatroon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keuzes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vandaag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vooral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op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30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En</a:t>
            </a:r>
            <a:r>
              <a:rPr lang="nl-NL" baseline="0" dirty="0"/>
              <a:t> variatie? w</a:t>
            </a:r>
            <a:r>
              <a:rPr lang="nl-NL" dirty="0"/>
              <a:t>e</a:t>
            </a:r>
            <a:r>
              <a:rPr lang="nl-NL" baseline="0" dirty="0"/>
              <a:t> </a:t>
            </a:r>
            <a:r>
              <a:rPr lang="nl-NL" dirty="0"/>
              <a:t>eten vooral appels &amp; bananen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532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/>
              <a:t>We hebben veel vragen gekregen over: wanneer moet je nu toch iets met voeding doen? En welke voedingstoffen wanneer relevant zijn.</a:t>
            </a:r>
            <a:br>
              <a:rPr lang="nl-NL" b="0" dirty="0"/>
            </a:br>
            <a:r>
              <a:rPr lang="nl-NL" dirty="0"/>
              <a:t>Voedingsadviezen kunnen afhankelijk van het </a:t>
            </a:r>
            <a:r>
              <a:rPr lang="nl-NL" dirty="0" err="1"/>
              <a:t>nierstadium</a:t>
            </a:r>
            <a:r>
              <a:rPr lang="nl-NL" dirty="0"/>
              <a:t> tegenstrijdig lijken of dat ook deels zijn.</a:t>
            </a:r>
            <a:r>
              <a:rPr lang="nl-NL" b="0" dirty="0"/>
              <a:t/>
            </a:r>
            <a:br>
              <a:rPr lang="nl-NL" b="0" dirty="0"/>
            </a:br>
            <a:r>
              <a:rPr lang="nl-NL" b="0" dirty="0"/>
              <a:t>Om die vragen goed te kunnen beantwoorden, is het eerst handig om iets meer te vertellen over nierfunctie en dat gaan we doen aan de hand van dit plaatje.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95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gezonde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krijgt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lichaam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voedingsstoffen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binnen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r>
              <a:rPr lang="nl-NL" sz="1200" dirty="0">
                <a:latin typeface="Trebuchet MS" panose="020B0603020202020204" pitchFamily="34" charset="0"/>
              </a:rPr>
              <a:t>Richtlijnen Goede Voeding, kan dit nog wel bij nierschade?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rebuchet MS" panose="020B0603020202020204" pitchFamily="34" charset="0"/>
              </a:rPr>
              <a:t>Waar zitten de verschillen? Kan ‘de rest‘ mee-eten? </a:t>
            </a:r>
            <a:r>
              <a:rPr lang="nl-NL" sz="1200" dirty="0" err="1">
                <a:latin typeface="Trebuchet MS" panose="020B0603020202020204" pitchFamily="34" charset="0"/>
              </a:rPr>
              <a:t>Nier’beschermend</a:t>
            </a:r>
            <a:r>
              <a:rPr lang="nl-NL" sz="1200" dirty="0">
                <a:latin typeface="Trebuchet MS" panose="020B0603020202020204" pitchFamily="34" charset="0"/>
              </a:rPr>
              <a:t>’ eten?</a:t>
            </a:r>
          </a:p>
          <a:p>
            <a:endParaRPr lang="en-US" dirty="0"/>
          </a:p>
          <a:p>
            <a:r>
              <a:rPr lang="en-US" dirty="0"/>
              <a:t>Wat minder </a:t>
            </a:r>
            <a:r>
              <a:rPr lang="en-US" dirty="0" err="1"/>
              <a:t>goed</a:t>
            </a:r>
            <a:r>
              <a:rPr lang="en-US" dirty="0"/>
              <a:t> is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minder </a:t>
            </a:r>
            <a:r>
              <a:rPr lang="en-US" dirty="0" err="1"/>
              <a:t>gezond</a:t>
            </a:r>
            <a:r>
              <a:rPr lang="en-US" dirty="0"/>
              <a:t> </a:t>
            </a:r>
            <a:r>
              <a:rPr lang="en-US" dirty="0" err="1"/>
              <a:t>voedingspatroon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rebuchet MS" panose="020B0603020202020204" pitchFamily="34" charset="0"/>
              </a:rPr>
              <a:t>Alcohol: advies Richtlijnen Goede Voeding + </a:t>
            </a:r>
            <a:r>
              <a:rPr lang="nl-NL" sz="1200" dirty="0" err="1">
                <a:latin typeface="Trebuchet MS" panose="020B0603020202020204" pitchFamily="34" charset="0"/>
              </a:rPr>
              <a:t>evt</a:t>
            </a:r>
            <a:r>
              <a:rPr lang="nl-NL" sz="1200" dirty="0">
                <a:latin typeface="Trebuchet MS" panose="020B0603020202020204" pitchFamily="34" charset="0"/>
              </a:rPr>
              <a:t> risico/ interactie bij nierschade-falen / medicatie</a:t>
            </a:r>
          </a:p>
          <a:p>
            <a:endParaRPr lang="en-US" dirty="0"/>
          </a:p>
          <a:p>
            <a:r>
              <a:rPr lang="en-US" dirty="0"/>
              <a:t>Moet het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en 100% perfect </a:t>
            </a:r>
            <a:r>
              <a:rPr lang="en-US" dirty="0" err="1"/>
              <a:t>zijn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Nee, </a:t>
            </a:r>
            <a:r>
              <a:rPr lang="en-US" sz="1200" dirty="0" err="1">
                <a:latin typeface="Trebuchet MS" panose="020B0703020202090204" pitchFamily="34" charset="0"/>
              </a:rPr>
              <a:t>allereerst</a:t>
            </a:r>
            <a:r>
              <a:rPr lang="en-US" sz="1200" dirty="0">
                <a:latin typeface="Trebuchet MS" panose="020B0703020202090204" pitchFamily="34" charset="0"/>
              </a:rPr>
              <a:t>, </a:t>
            </a:r>
            <a:r>
              <a:rPr lang="en-US" sz="1200" dirty="0" err="1">
                <a:latin typeface="Trebuchet MS" panose="020B0703020202090204" pitchFamily="34" charset="0"/>
              </a:rPr>
              <a:t>niets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moet</a:t>
            </a:r>
            <a:r>
              <a:rPr lang="en-US" sz="1200" dirty="0">
                <a:latin typeface="Trebuchet MS" panose="020B0703020202090204" pitchFamily="34" charset="0"/>
              </a:rPr>
              <a:t>.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rebuchet MS" panose="020B0703020202090204" pitchFamily="34" charset="0"/>
              </a:rPr>
              <a:t>Wat </a:t>
            </a:r>
            <a:r>
              <a:rPr lang="en-US" sz="1200" dirty="0" err="1">
                <a:latin typeface="Trebuchet MS" panose="020B0703020202090204" pitchFamily="34" charset="0"/>
              </a:rPr>
              <a:t>voeding</a:t>
            </a:r>
            <a:r>
              <a:rPr lang="en-US" sz="1200" baseline="0" dirty="0">
                <a:latin typeface="Trebuchet MS" panose="020B0703020202090204" pitchFamily="34" charset="0"/>
              </a:rPr>
              <a:t> </a:t>
            </a:r>
            <a:r>
              <a:rPr lang="en-US" sz="1200" baseline="0" dirty="0" err="1">
                <a:latin typeface="Trebuchet MS" panose="020B0703020202090204" pitchFamily="34" charset="0"/>
              </a:rPr>
              <a:t>betreft</a:t>
            </a:r>
            <a:r>
              <a:rPr lang="en-US" sz="1200" baseline="0" dirty="0">
                <a:latin typeface="Trebuchet MS" panose="020B0703020202090204" pitchFamily="34" charset="0"/>
              </a:rPr>
              <a:t>: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kijk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naar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voedingspatroon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ipv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naar</a:t>
            </a:r>
            <a:r>
              <a:rPr lang="en-US" sz="1200" dirty="0">
                <a:latin typeface="Trebuchet MS" panose="020B0703020202090204" pitchFamily="34" charset="0"/>
              </a:rPr>
              <a:t> de </a:t>
            </a:r>
            <a:r>
              <a:rPr lang="en-US" sz="1200" dirty="0" err="1">
                <a:latin typeface="Trebuchet MS" panose="020B0703020202090204" pitchFamily="34" charset="0"/>
              </a:rPr>
              <a:t>losse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voedingsmiddelen</a:t>
            </a:r>
            <a:r>
              <a:rPr lang="en-US" sz="1200" dirty="0">
                <a:latin typeface="Trebuchet MS" panose="020B0703020202090204" pitchFamily="34" charset="0"/>
              </a:rPr>
              <a:t>,</a:t>
            </a:r>
            <a:r>
              <a:rPr lang="en-US" sz="1200" baseline="0" dirty="0">
                <a:latin typeface="Trebuchet MS" panose="020B0703020202090204" pitchFamily="34" charset="0"/>
              </a:rPr>
              <a:t> </a:t>
            </a:r>
            <a:r>
              <a:rPr lang="en-US" sz="1200" baseline="0" dirty="0">
                <a:latin typeface="+mn-lt"/>
              </a:rPr>
              <a:t>of </a:t>
            </a:r>
            <a:r>
              <a:rPr lang="en-US" sz="1200" baseline="0" dirty="0" err="1">
                <a:latin typeface="+mn-lt"/>
              </a:rPr>
              <a:t>deze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gezond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óf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ongezond</a:t>
            </a:r>
            <a:r>
              <a:rPr lang="en-US" sz="1200" dirty="0">
                <a:latin typeface="Trebuchet MS" panose="020B0703020202090204" pitchFamily="34" charset="0"/>
              </a:rPr>
              <a:t> </a:t>
            </a:r>
            <a:r>
              <a:rPr lang="en-US" sz="1200" dirty="0" err="1">
                <a:latin typeface="Trebuchet MS" panose="020B0703020202090204" pitchFamily="34" charset="0"/>
              </a:rPr>
              <a:t>zijn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Dietisten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perfect.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Maar het</a:t>
            </a:r>
            <a:r>
              <a:rPr lang="en-US" baseline="0" dirty="0"/>
              <a:t> is </a:t>
            </a:r>
            <a:r>
              <a:rPr lang="en-US" baseline="0" dirty="0" err="1"/>
              <a:t>prettig</a:t>
            </a:r>
            <a:r>
              <a:rPr lang="en-US" baseline="0" dirty="0"/>
              <a:t> de informative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hebben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je </a:t>
            </a:r>
            <a:r>
              <a:rPr lang="en-US" baseline="0" dirty="0" err="1"/>
              <a:t>zelf</a:t>
            </a:r>
            <a:r>
              <a:rPr lang="en-US" baseline="0" dirty="0"/>
              <a:t> </a:t>
            </a:r>
            <a:r>
              <a:rPr lang="en-US" baseline="0" dirty="0" err="1"/>
              <a:t>keuzes</a:t>
            </a:r>
            <a:r>
              <a:rPr lang="en-US" baseline="0" dirty="0"/>
              <a:t> in </a:t>
            </a:r>
            <a:r>
              <a:rPr lang="en-US" baseline="0" dirty="0" err="1"/>
              <a:t>kunt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om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niergezondheid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striven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bij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dragen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achteruitgang</a:t>
            </a:r>
            <a:r>
              <a:rPr lang="en-US" baseline="0" dirty="0"/>
              <a:t> van </a:t>
            </a:r>
            <a:r>
              <a:rPr lang="en-US" baseline="0" dirty="0" err="1"/>
              <a:t>nierfunctie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265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En als je toch </a:t>
            </a:r>
            <a:r>
              <a:rPr lang="nl-NL" dirty="0" err="1"/>
              <a:t>niervriendelijker</a:t>
            </a:r>
            <a:r>
              <a:rPr lang="nl-NL" dirty="0"/>
              <a:t> wilt snacken, wat kunt u dan bijvoorbeeld aan denken?</a:t>
            </a:r>
          </a:p>
          <a:p>
            <a:r>
              <a:rPr lang="en-US" dirty="0"/>
              <a:t>Moet </a:t>
            </a:r>
            <a:r>
              <a:rPr lang="en-US" dirty="0" err="1"/>
              <a:t>snacken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gezond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Rekening</a:t>
            </a:r>
            <a:r>
              <a:rPr lang="en-US" baseline="0" dirty="0"/>
              <a:t> </a:t>
            </a:r>
            <a:r>
              <a:rPr lang="en-US" baseline="0" dirty="0" err="1"/>
              <a:t>houden</a:t>
            </a:r>
            <a:r>
              <a:rPr lang="en-US" baseline="0" dirty="0"/>
              <a:t> met </a:t>
            </a:r>
            <a:r>
              <a:rPr lang="en-US" baseline="0" dirty="0" err="1"/>
              <a:t>nieren</a:t>
            </a:r>
            <a:r>
              <a:rPr lang="en-US" baseline="0" dirty="0"/>
              <a:t> &amp; </a:t>
            </a:r>
            <a:r>
              <a:rPr lang="en-US" baseline="0" dirty="0" err="1"/>
              <a:t>niet</a:t>
            </a:r>
            <a:r>
              <a:rPr lang="en-US" baseline="0" dirty="0"/>
              <a:t> </a:t>
            </a:r>
            <a:r>
              <a:rPr lang="en-US" baseline="0" dirty="0" err="1"/>
              <a:t>altijd</a:t>
            </a:r>
            <a:r>
              <a:rPr lang="en-US" baseline="0" dirty="0"/>
              <a:t> </a:t>
            </a:r>
            <a:r>
              <a:rPr lang="en-US" baseline="0" dirty="0" err="1"/>
              <a:t>teveel</a:t>
            </a:r>
            <a:r>
              <a:rPr lang="en-US" baseline="0" dirty="0"/>
              <a:t> </a:t>
            </a:r>
            <a:r>
              <a:rPr lang="en-US" baseline="0" dirty="0" err="1"/>
              <a:t>nadenken</a:t>
            </a:r>
            <a:endParaRPr lang="en-US" baseline="0" dirty="0"/>
          </a:p>
          <a:p>
            <a:r>
              <a:rPr lang="en-US" baseline="0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komen</a:t>
            </a:r>
            <a:r>
              <a:rPr lang="en-US" baseline="0" dirty="0"/>
              <a:t> </a:t>
            </a:r>
            <a:r>
              <a:rPr lang="en-US" baseline="0" dirty="0" err="1"/>
              <a:t>ook</a:t>
            </a:r>
            <a:r>
              <a:rPr lang="en-US" baseline="0" dirty="0"/>
              <a:t> </a:t>
            </a:r>
            <a:r>
              <a:rPr lang="en-US" baseline="0" dirty="0" err="1"/>
              <a:t>nog</a:t>
            </a:r>
            <a:r>
              <a:rPr lang="en-US" baseline="0" dirty="0"/>
              <a:t> tips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recepten</a:t>
            </a:r>
            <a:r>
              <a:rPr lang="en-US" baseline="0" dirty="0"/>
              <a:t> in de </a:t>
            </a:r>
            <a:r>
              <a:rPr lang="en-US" baseline="0" dirty="0" err="1"/>
              <a:t>digitale</a:t>
            </a:r>
            <a:r>
              <a:rPr lang="en-US" baseline="0" dirty="0"/>
              <a:t> </a:t>
            </a:r>
            <a:r>
              <a:rPr lang="en-US" baseline="0" dirty="0" err="1"/>
              <a:t>goodiebag</a:t>
            </a:r>
            <a:r>
              <a:rPr lang="en-US" baseline="0" dirty="0"/>
              <a:t>, die u </a:t>
            </a:r>
            <a:r>
              <a:rPr lang="en-US" baseline="0" dirty="0" err="1"/>
              <a:t>na</a:t>
            </a:r>
            <a:r>
              <a:rPr lang="en-US" baseline="0" dirty="0"/>
              <a:t> het webinar </a:t>
            </a:r>
            <a:r>
              <a:rPr lang="en-US" baseline="0" dirty="0" err="1"/>
              <a:t>zult</a:t>
            </a:r>
            <a:r>
              <a:rPr lang="en-US" baseline="0" dirty="0"/>
              <a:t> </a:t>
            </a:r>
            <a:r>
              <a:rPr lang="en-US" baseline="0" dirty="0" err="1"/>
              <a:t>ontvangen</a:t>
            </a:r>
            <a:r>
              <a:rPr lang="en-US" baseline="0" dirty="0"/>
              <a:t>.</a:t>
            </a:r>
            <a:endParaRPr lang="nl-NL" dirty="0"/>
          </a:p>
          <a:p>
            <a:endParaRPr lang="en-US" dirty="0"/>
          </a:p>
          <a:p>
            <a:r>
              <a:rPr lang="en-US" sz="1200" dirty="0" err="1">
                <a:latin typeface="Trebuchet MS" panose="020B0603020202020204" pitchFamily="34" charset="0"/>
              </a:rPr>
              <a:t>Kruidige</a:t>
            </a:r>
            <a:r>
              <a:rPr lang="en-US" sz="1200" dirty="0">
                <a:latin typeface="Trebuchet MS" panose="020B0603020202020204" pitchFamily="34" charset="0"/>
              </a:rPr>
              <a:t> of ‘</a:t>
            </a:r>
            <a:r>
              <a:rPr lang="en-US" sz="1200" dirty="0" err="1">
                <a:latin typeface="Trebuchet MS" panose="020B0603020202020204" pitchFamily="34" charset="0"/>
              </a:rPr>
              <a:t>kaas</a:t>
            </a:r>
            <a:r>
              <a:rPr lang="en-US" sz="1200" dirty="0">
                <a:latin typeface="Trebuchet MS" panose="020B0603020202020204" pitchFamily="34" charset="0"/>
              </a:rPr>
              <a:t>’ popcorn</a:t>
            </a:r>
          </a:p>
          <a:p>
            <a:r>
              <a:rPr lang="en-US" sz="1200" dirty="0" err="1">
                <a:latin typeface="Trebuchet MS" panose="020B0603020202020204" pitchFamily="34" charset="0"/>
              </a:rPr>
              <a:t>Geroosterde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gekruide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kikkererwten</a:t>
            </a: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dirty="0">
                <a:latin typeface="Trebuchet MS" panose="020B0603020202020204" pitchFamily="34" charset="0"/>
              </a:rPr>
              <a:t>(</a:t>
            </a:r>
            <a:r>
              <a:rPr lang="en-US" sz="1200" dirty="0" err="1">
                <a:latin typeface="Trebuchet MS" panose="020B0603020202020204" pitchFamily="34" charset="0"/>
              </a:rPr>
              <a:t>plantaardige</a:t>
            </a:r>
            <a:r>
              <a:rPr lang="en-US" sz="1200" dirty="0">
                <a:latin typeface="Trebuchet MS" panose="020B0603020202020204" pitchFamily="34" charset="0"/>
              </a:rPr>
              <a:t>) yoghurt met fruit</a:t>
            </a:r>
          </a:p>
          <a:p>
            <a:r>
              <a:rPr lang="en-US" sz="1200" dirty="0" err="1">
                <a:latin typeface="Trebuchet MS" panose="020B0603020202020204" pitchFamily="34" charset="0"/>
              </a:rPr>
              <a:t>Libanees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platbroodpizza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</a:p>
          <a:p>
            <a:r>
              <a:rPr lang="en-US" sz="1200" dirty="0" err="1">
                <a:latin typeface="Trebuchet MS" panose="020B0603020202020204" pitchFamily="34" charset="0"/>
              </a:rPr>
              <a:t>Gebrande</a:t>
            </a:r>
            <a:r>
              <a:rPr lang="en-US" sz="1200" dirty="0">
                <a:latin typeface="Trebuchet MS" panose="020B0603020202020204" pitchFamily="34" charset="0"/>
              </a:rPr>
              <a:t>, </a:t>
            </a:r>
            <a:r>
              <a:rPr lang="en-US" sz="1200" dirty="0" err="1">
                <a:latin typeface="Trebuchet MS" panose="020B0603020202020204" pitchFamily="34" charset="0"/>
              </a:rPr>
              <a:t>ongezouten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noten</a:t>
            </a: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dirty="0">
                <a:latin typeface="Trebuchet MS" panose="020B0603020202020204" pitchFamily="34" charset="0"/>
              </a:rPr>
              <a:t>Spring rolls</a:t>
            </a:r>
          </a:p>
          <a:p>
            <a:r>
              <a:rPr lang="en-US" sz="1200" dirty="0" err="1">
                <a:latin typeface="Trebuchet MS" panose="020B0603020202020204" pitchFamily="34" charset="0"/>
              </a:rPr>
              <a:t>Blauwe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bessen</a:t>
            </a:r>
            <a:r>
              <a:rPr lang="en-US" sz="1200" dirty="0">
                <a:latin typeface="Trebuchet MS" panose="020B0603020202020204" pitchFamily="34" charset="0"/>
              </a:rPr>
              <a:t> yoghurt-</a:t>
            </a:r>
            <a:r>
              <a:rPr lang="en-US" sz="1200" dirty="0" err="1">
                <a:latin typeface="Trebuchet MS" panose="020B0603020202020204" pitchFamily="34" charset="0"/>
              </a:rPr>
              <a:t>ijsje</a:t>
            </a: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dirty="0">
                <a:latin typeface="Trebuchet MS" panose="020B0603020202020204" pitchFamily="34" charset="0"/>
              </a:rPr>
              <a:t>Chips </a:t>
            </a:r>
            <a:r>
              <a:rPr lang="en-US" sz="1200" dirty="0" err="1">
                <a:latin typeface="Trebuchet MS" panose="020B0603020202020204" pitchFamily="34" charset="0"/>
              </a:rPr>
              <a:t>zonder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zout</a:t>
            </a: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dirty="0" err="1">
                <a:latin typeface="Trebuchet MS" panose="020B0603020202020204" pitchFamily="34" charset="0"/>
              </a:rPr>
              <a:t>Toastje</a:t>
            </a:r>
            <a:r>
              <a:rPr lang="en-US" sz="1200" dirty="0">
                <a:latin typeface="Trebuchet MS" panose="020B0603020202020204" pitchFamily="34" charset="0"/>
              </a:rPr>
              <a:t> homemade </a:t>
            </a:r>
            <a:r>
              <a:rPr lang="en-US" sz="1200" dirty="0" err="1">
                <a:latin typeface="Trebuchet MS" panose="020B0603020202020204" pitchFamily="34" charset="0"/>
              </a:rPr>
              <a:t>zalmsalade</a:t>
            </a: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dirty="0" err="1">
                <a:latin typeface="Trebuchet MS" panose="020B0603020202020204" pitchFamily="34" charset="0"/>
              </a:rPr>
              <a:t>Groentedippers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47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rebuchet MS" panose="020B0603020202020204" pitchFamily="34" charset="0"/>
              </a:rPr>
              <a:t>Rol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voor</a:t>
            </a:r>
            <a:r>
              <a:rPr lang="en-US" sz="1200" dirty="0">
                <a:latin typeface="Trebuchet MS" panose="020B0603020202020204" pitchFamily="34" charset="0"/>
              </a:rPr>
              <a:t> </a:t>
            </a:r>
            <a:r>
              <a:rPr lang="en-US" sz="1200" dirty="0" err="1">
                <a:latin typeface="Trebuchet MS" panose="020B0603020202020204" pitchFamily="34" charset="0"/>
              </a:rPr>
              <a:t>supplementen</a:t>
            </a:r>
            <a:r>
              <a:rPr lang="en-US" sz="1200" dirty="0">
                <a:latin typeface="Trebuchet MS" panose="020B0603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specifieke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dirty="0">
                <a:latin typeface="Trebuchet MS" panose="020B0603020202020204" pitchFamily="34" charset="0"/>
              </a:rPr>
              <a:t>: het </a:t>
            </a:r>
            <a:r>
              <a:rPr lang="en-US" sz="1200" dirty="0" err="1">
                <a:latin typeface="Trebuchet MS" panose="020B0603020202020204" pitchFamily="34" charset="0"/>
              </a:rPr>
              <a:t>immuunsysteem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winter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weinig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blootstelling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schatting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heeft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35% van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zomer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maar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liefst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60% in de winter.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lichaam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zonlicht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beetje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margarine,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roomboter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zuivelproducten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vrijwel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iedereen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75 mg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per dag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voldoende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met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fruit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makkelijk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haalt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opscheplepel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spruitjes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90 mg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Zink is met name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peulvruchten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D? wat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plantaardig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2B9CF-63F4-F047-BEBD-5D11AE90370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911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FD8F2-F7BD-0241-AD73-5BF80DAD3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4B8F9F-8055-CA4C-B657-242EE6C50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544A52-0212-ED46-ADAE-4630644E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EB65EB-9BD8-9C4A-8A57-FD426967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CC24F2-E818-0D45-8AFA-5E2F1E99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4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DADF08-2C59-E746-9DEC-7BE284E3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7B51EB-BD00-B34D-8D1A-B5B358C31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EA9B3-446C-B245-85C8-79736279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86F95F-CD03-0745-9988-27932C7E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C952D2-123A-8743-82A7-1DC8740F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1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441DE-F6B6-6042-9A11-3EEDC3893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842D55-079A-F74A-87B5-E0207494A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0DF604-57E2-A148-AC49-B2F9F862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3B9F26-26E5-2C4F-8BE4-5F979D41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8ECDE-B635-F047-AC3A-B61C0834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14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2" y="991236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2" y="2316799"/>
            <a:ext cx="5346700" cy="38601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316799"/>
            <a:ext cx="5148072" cy="386016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0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nl-NL"/>
              <a:t>Voorbeeld voettekst</a:t>
            </a:r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xmlns="" id="{80C2A591-853C-41DD-B515-643EAE0B7D1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60256" y="6436618"/>
            <a:ext cx="2320544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/>
            </a:lvl1pPr>
          </a:lstStyle>
          <a:p>
            <a:fld id="{55F46485-2C0B-42B3-8B78-D85B93BD81D7}" type="datetime1">
              <a:rPr lang="nl-NL" smtClean="0"/>
              <a:pPr/>
              <a:t>4-11-2020</a:t>
            </a:fld>
            <a:endParaRPr lang="nl-NL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xmlns="" id="{3D60173C-6BB0-485E-86D5-1775E662A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36619"/>
            <a:ext cx="557784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1200"/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98960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B58DB-47C3-F54D-AA00-8CFD36F1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EF439-82D8-DE4E-948A-8D32669CF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6E1610-758B-0C4F-88F6-46C32D71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A51F6-E204-6D49-8F2A-106C656D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6DE647-71BE-4944-919B-9C4F5441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758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581EA-E1AC-A34B-9D5D-ABE8E4C0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7C0A37-078E-394C-B4A3-AC273611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ADC360-5A9E-4344-90FF-C880A210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1D05A9-8930-6C48-8D08-1E8A9336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B47629-354F-CA44-AC24-7E96B991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97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6A57C-E092-4C4A-9D9D-AC782101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ACA40B-A20B-B54F-A859-B574F9988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7673B2-F388-6C41-B9CB-3F157A0F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268745-5D53-DA49-B33C-A936BE0C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110816-BCBF-BE4A-9284-D4616993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7EF0B-C162-8048-A040-53960BF3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14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44472-749C-634E-93BB-52A7DB85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26E847-4F30-A940-AC81-980CDF0B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7414C1-30DD-9F40-9ACB-C18ED2CBB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AD65F6-A09C-F94A-8480-5C296142F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43D0E1-6DE8-AD49-981D-0245B749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8D176A-E2CF-2342-B135-7312CDC9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54C051-3EFD-7441-BCE1-468F761F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D1B49D-8617-6348-B0C3-C536ACB5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231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DD8F5D-A05F-C746-B750-64FAED4A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6317DA-7F51-C14D-818B-04C1B0D3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962BD0-52CF-2B4A-868A-F4451A35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92C036-BA5D-2D44-B311-55E4C86D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403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497FFE-CCE0-604F-AB1E-C8957AD6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B631F-B39A-DF4C-B7B4-18FCC7CC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E970A6-8359-BD4F-889A-86C3E93C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31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56A49-C63D-1147-BA43-68F9BD61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39E64-33C0-3645-9223-3A8A2300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5F8835-4CE2-3B45-861C-94C2A0EEA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CE337D-1F1C-AF4C-B8CA-32652C94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F8A7CC-DB21-D14C-A863-E440CD35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C9F1B-E189-3A42-96C9-0F58ABBA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46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779CD-2826-D147-82C8-17B68BA1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6AD607-B039-0E42-B9A6-B494B9D3E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199213-2043-E24A-AAF8-DB4799F6F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D906BC-620A-8B4D-A7FF-59FC9462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5652C-F8AC-8847-844A-0A768074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E6B9B7-921E-CA4E-A586-5F9433AD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910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8490C3-C961-3A44-B64F-C968D1D7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E1F158-F34A-E544-A449-0325B914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C0771C-18C5-C44E-81AD-E0D38FC32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BB17-3216-6040-B8BB-8AA800BDA6EA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566023-3602-6741-8060-8E55CC89A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320D18-E9A2-4E41-A03E-D58FAA9D9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4A3DE-9ECF-F549-860F-E499E9B1F9F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041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tif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tiff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5.jpeg"/><Relationship Id="rId7" Type="http://schemas.openxmlformats.org/officeDocument/2006/relationships/hyperlink" Target="https://www.google.nl/url?sa=i&amp;url=http://mswijzer.be/artikel/chocolade/&amp;psig=AOvVaw2lO77iT4xdr0fnfN1tHkR2&amp;ust=1601553131911000&amp;source=images&amp;cd=vfe&amp;ved=0CAIQjRxqFwoTCJD5n77okOwCFQAAAAAdAAAAABAO" TargetMode="External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jpeg"/><Relationship Id="rId10" Type="http://schemas.openxmlformats.org/officeDocument/2006/relationships/image" Target="../media/image71.tiff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0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8.tiff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tiff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tiff"/><Relationship Id="rId1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hyperlink" Target="http://www.bol.com/" TargetMode="External"/><Relationship Id="rId4" Type="http://schemas.openxmlformats.org/officeDocument/2006/relationships/hyperlink" Target="https://www.iamafoodie.nl/kaliu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jpeg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tiff"/><Relationship Id="rId15" Type="http://schemas.openxmlformats.org/officeDocument/2006/relationships/image" Target="../media/image30.png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3DBB2-EE46-B84E-B91E-6AFEF9BE4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046" y="804230"/>
            <a:ext cx="10800202" cy="170761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200" b="1" dirty="0">
                <a:latin typeface="Trebuchet MS" panose="020B0603020202020204" pitchFamily="34" charset="0"/>
                <a:cs typeface="Calibri" panose="020F0502020204030204" pitchFamily="34" charset="0"/>
              </a:rPr>
              <a:t>Lekker </a:t>
            </a:r>
            <a:r>
              <a:rPr lang="en-US" sz="5200" b="1" dirty="0" err="1">
                <a:latin typeface="Trebuchet MS" panose="020B0603020202020204" pitchFamily="34" charset="0"/>
                <a:cs typeface="Calibri" panose="020F0502020204030204" pitchFamily="34" charset="0"/>
              </a:rPr>
              <a:t>niervriendelijk</a:t>
            </a:r>
            <a:r>
              <a:rPr lang="en-US" sz="5200" b="1" dirty="0"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5200" b="1" dirty="0" err="1">
                <a:latin typeface="Trebuchet MS" panose="020B0603020202020204" pitchFamily="34" charset="0"/>
                <a:cs typeface="Calibri" panose="020F0502020204030204" pitchFamily="34" charset="0"/>
              </a:rPr>
              <a:t>eten</a:t>
            </a:r>
            <a:r>
              <a:rPr lang="en-US" sz="5200" b="1" dirty="0">
                <a:latin typeface="Trebuchet MS" panose="020B060302020202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0E259A-FB35-7D48-B655-A78E90099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0319"/>
            <a:ext cx="9144000" cy="3260992"/>
          </a:xfrm>
        </p:spPr>
        <p:txBody>
          <a:bodyPr>
            <a:normAutofit/>
          </a:bodyPr>
          <a:lstStyle/>
          <a:p>
            <a:endParaRPr lang="en-US" sz="350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r>
              <a:rPr lang="en-US" sz="3500" dirty="0">
                <a:latin typeface="Trebuchet MS" panose="020B0603020202020204" pitchFamily="34" charset="0"/>
                <a:cs typeface="Calibri" panose="020F0502020204030204" pitchFamily="34" charset="0"/>
              </a:rPr>
              <a:t>Voeding &amp; </a:t>
            </a:r>
            <a:r>
              <a:rPr lang="en-US" sz="3500" dirty="0" err="1">
                <a:latin typeface="Trebuchet MS" panose="020B0603020202020204" pitchFamily="34" charset="0"/>
                <a:cs typeface="Calibri" panose="020F0502020204030204" pitchFamily="34" charset="0"/>
              </a:rPr>
              <a:t>dieet</a:t>
            </a:r>
            <a:r>
              <a:rPr lang="en-US" sz="3500" dirty="0"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Trebuchet MS" panose="020B0603020202020204" pitchFamily="34" charset="0"/>
                <a:cs typeface="Calibri" panose="020F0502020204030204" pitchFamily="34" charset="0"/>
              </a:rPr>
              <a:t>bij</a:t>
            </a:r>
            <a:r>
              <a:rPr lang="en-US" sz="3500" dirty="0"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Trebuchet MS" panose="020B0603020202020204" pitchFamily="34" charset="0"/>
                <a:cs typeface="Calibri" panose="020F0502020204030204" pitchFamily="34" charset="0"/>
              </a:rPr>
              <a:t>chronische</a:t>
            </a:r>
            <a:r>
              <a:rPr lang="en-US" sz="3500" dirty="0">
                <a:latin typeface="Trebuchet MS" panose="020B0603020202020204" pitchFamily="34" charset="0"/>
                <a:cs typeface="Calibri" panose="020F0502020204030204" pitchFamily="34" charset="0"/>
              </a:rPr>
              <a:t> nierschade</a:t>
            </a:r>
          </a:p>
          <a:p>
            <a:endParaRPr lang="en-US" sz="350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  <a:cs typeface="Calibri" panose="020F0502020204030204" pitchFamily="34" charset="0"/>
              </a:rPr>
              <a:t>5 November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8C0157-B1B4-B647-AD3B-BAA470804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91" y="4708210"/>
            <a:ext cx="2523816" cy="1500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36902F-13E5-1F47-8A32-5D90EE014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360" y="4782534"/>
            <a:ext cx="2764888" cy="15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13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A5718-0AA9-3F4D-9F8D-C9EF6BAE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Vitamines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&amp;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mineralen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D693E-C2B0-FF43-B104-8B450C4B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72" y="1560041"/>
            <a:ext cx="10666228" cy="4846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Trebuchet MS" panose="020B0603020202020204" pitchFamily="34" charset="0"/>
              </a:rPr>
              <a:t>Advies</a:t>
            </a:r>
            <a:endParaRPr lang="en-US" sz="2000" b="1" dirty="0">
              <a:latin typeface="Trebuchet MS" panose="020B0603020202020204" pitchFamily="34" charset="0"/>
            </a:endParaRPr>
          </a:p>
          <a:p>
            <a:r>
              <a:rPr lang="en-US" sz="2000" dirty="0" err="1">
                <a:latin typeface="Trebuchet MS" panose="020B0603020202020204" pitchFamily="34" charset="0"/>
              </a:rPr>
              <a:t>Inzicht</a:t>
            </a:r>
            <a:r>
              <a:rPr lang="en-US" sz="2000" dirty="0">
                <a:latin typeface="Trebuchet MS" panose="020B0603020202020204" pitchFamily="34" charset="0"/>
              </a:rPr>
              <a:t> in </a:t>
            </a:r>
            <a:r>
              <a:rPr lang="en-US" sz="2000" dirty="0" err="1">
                <a:latin typeface="Trebuchet MS" panose="020B0603020202020204" pitchFamily="34" charset="0"/>
              </a:rPr>
              <a:t>voeding</a:t>
            </a:r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</a:rPr>
              <a:t>Mono- of </a:t>
            </a:r>
            <a:r>
              <a:rPr lang="en-US" sz="2000" dirty="0" err="1">
                <a:latin typeface="Trebuchet MS" panose="020B0603020202020204" pitchFamily="34" charset="0"/>
              </a:rPr>
              <a:t>multivitamine</a:t>
            </a:r>
            <a:r>
              <a:rPr lang="en-US" sz="2000" dirty="0">
                <a:latin typeface="Trebuchet MS" panose="020B0603020202020204" pitchFamily="34" charset="0"/>
              </a:rPr>
              <a:t> bij </a:t>
            </a:r>
            <a:r>
              <a:rPr lang="en-US" sz="2000" dirty="0" err="1">
                <a:latin typeface="Trebuchet MS" panose="020B0603020202020204" pitchFamily="34" charset="0"/>
              </a:rPr>
              <a:t>tekorten</a:t>
            </a:r>
            <a:r>
              <a:rPr lang="en-US" sz="2000" dirty="0">
                <a:latin typeface="Trebuchet MS" panose="020B0603020202020204" pitchFamily="34" charset="0"/>
              </a:rPr>
              <a:t> (max 50-100% ADH, </a:t>
            </a:r>
            <a:r>
              <a:rPr lang="en-US" sz="2000" dirty="0" err="1">
                <a:latin typeface="Trebuchet MS" panose="020B0603020202020204" pitchFamily="34" charset="0"/>
              </a:rPr>
              <a:t>geen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bruis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r>
              <a:rPr lang="nl-NL" sz="2000" dirty="0">
                <a:latin typeface="Trebuchet MS" panose="020B0603020202020204" pitchFamily="34" charset="0"/>
              </a:rPr>
              <a:t>Vitamine D voor risicogroepen </a:t>
            </a:r>
          </a:p>
          <a:p>
            <a:pPr marL="0" indent="0">
              <a:buNone/>
            </a:pPr>
            <a:endParaRPr lang="en-US" sz="2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Extra </a:t>
            </a:r>
            <a:r>
              <a:rPr lang="en-US" sz="2000" b="1" dirty="0" err="1">
                <a:latin typeface="Trebuchet MS" panose="020B0603020202020204" pitchFamily="34" charset="0"/>
              </a:rPr>
              <a:t>aandacht</a:t>
            </a:r>
            <a:r>
              <a:rPr lang="en-US" sz="2000" b="1" dirty="0">
                <a:latin typeface="Trebuchet MS" panose="020B0603020202020204" pitchFamily="34" charset="0"/>
              </a:rPr>
              <a:t> bij:</a:t>
            </a:r>
          </a:p>
          <a:p>
            <a:r>
              <a:rPr lang="nl-NL" sz="2000" dirty="0">
                <a:latin typeface="Trebuchet MS" panose="020B0603020202020204" pitchFamily="34" charset="0"/>
              </a:rPr>
              <a:t>Weinig brood (/glutenvrij) &amp; zoutbewust: jodium </a:t>
            </a:r>
          </a:p>
          <a:p>
            <a:r>
              <a:rPr lang="nl-NL" sz="2000" dirty="0">
                <a:latin typeface="Trebuchet MS" panose="020B0603020202020204" pitchFamily="34" charset="0"/>
              </a:rPr>
              <a:t>Vegetariërs &amp; weinig zuivel: vitamine B12</a:t>
            </a:r>
          </a:p>
          <a:p>
            <a:r>
              <a:rPr lang="nl-NL" sz="2000" dirty="0">
                <a:latin typeface="Trebuchet MS" panose="020B0603020202020204" pitchFamily="34" charset="0"/>
              </a:rPr>
              <a:t>Veganisten: vitamine B12</a:t>
            </a:r>
          </a:p>
        </p:txBody>
      </p:sp>
      <p:sp>
        <p:nvSpPr>
          <p:cNvPr id="8" name="AutoShape 6" descr="Sinaasappel (pers) - Streekvers"/>
          <p:cNvSpPr>
            <a:spLocks noChangeAspect="1" noChangeArrowheads="1"/>
          </p:cNvSpPr>
          <p:nvPr/>
        </p:nvSpPr>
        <p:spPr bwMode="auto">
          <a:xfrm>
            <a:off x="-422649" y="-104731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883648A-1A28-314C-B91F-3B5FC5F2149A}"/>
              </a:ext>
            </a:extLst>
          </p:cNvPr>
          <p:cNvGrpSpPr/>
          <p:nvPr/>
        </p:nvGrpSpPr>
        <p:grpSpPr>
          <a:xfrm>
            <a:off x="9011811" y="494271"/>
            <a:ext cx="3044722" cy="3859972"/>
            <a:chOff x="8494226" y="1996447"/>
            <a:chExt cx="2859574" cy="3600000"/>
          </a:xfrm>
        </p:grpSpPr>
        <p:pic>
          <p:nvPicPr>
            <p:cNvPr id="11" name="Afbeelding 10" descr="Tieners-Xtra Multivitaminen kauwtablet | Dagravit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226" y="1996447"/>
              <a:ext cx="2859574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5B025404-29A8-7B4E-AF06-CCD0285D8BDB}"/>
                </a:ext>
              </a:extLst>
            </p:cNvPr>
            <p:cNvSpPr/>
            <p:nvPr/>
          </p:nvSpPr>
          <p:spPr>
            <a:xfrm>
              <a:off x="9494520" y="2736954"/>
              <a:ext cx="411480" cy="1522625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2" descr="D2BTh6 B3c: Kruisingsschema's lln - LessonUp">
            <a:extLst>
              <a:ext uri="{FF2B5EF4-FFF2-40B4-BE49-F238E27FC236}">
                <a16:creationId xmlns:a16="http://schemas.microsoft.com/office/drawing/2014/main" xmlns="" id="{47F1D98E-F8C0-FD42-B5B1-9FA500CD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960" y="5517625"/>
            <a:ext cx="1037926" cy="8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kstvak 18">
            <a:extLst>
              <a:ext uri="{FF2B5EF4-FFF2-40B4-BE49-F238E27FC236}">
                <a16:creationId xmlns:a16="http://schemas.microsoft.com/office/drawing/2014/main" xmlns="" id="{2D27F360-4EED-E046-98DA-E3512AB0FEEC}"/>
              </a:ext>
            </a:extLst>
          </p:cNvPr>
          <p:cNvSpPr txBox="1"/>
          <p:nvPr/>
        </p:nvSpPr>
        <p:spPr>
          <a:xfrm>
            <a:off x="7559559" y="6352379"/>
            <a:ext cx="654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90 mg</a:t>
            </a:r>
          </a:p>
        </p:txBody>
      </p:sp>
      <p:pic>
        <p:nvPicPr>
          <p:cNvPr id="38" name="Picture 4" descr="Broodje Bram Kiwi | Broodje Bram">
            <a:extLst>
              <a:ext uri="{FF2B5EF4-FFF2-40B4-BE49-F238E27FC236}">
                <a16:creationId xmlns:a16="http://schemas.microsoft.com/office/drawing/2014/main" xmlns="" id="{D1962F30-1B57-C746-9FA8-73ABC359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7106" y="5549124"/>
            <a:ext cx="1169923" cy="8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kstvak 20">
            <a:extLst>
              <a:ext uri="{FF2B5EF4-FFF2-40B4-BE49-F238E27FC236}">
                <a16:creationId xmlns:a16="http://schemas.microsoft.com/office/drawing/2014/main" xmlns="" id="{A74D8F26-AA83-D641-BE3B-5E6ACEFABFDF}"/>
              </a:ext>
            </a:extLst>
          </p:cNvPr>
          <p:cNvSpPr txBox="1"/>
          <p:nvPr/>
        </p:nvSpPr>
        <p:spPr>
          <a:xfrm>
            <a:off x="9616936" y="6352379"/>
            <a:ext cx="701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60 mg</a:t>
            </a:r>
          </a:p>
        </p:txBody>
      </p:sp>
      <p:pic>
        <p:nvPicPr>
          <p:cNvPr id="40" name="Picture 12" descr="Sinaasappelolie is kalmerend voor de spijsvertering en versterkend voor de  geest.">
            <a:extLst>
              <a:ext uri="{FF2B5EF4-FFF2-40B4-BE49-F238E27FC236}">
                <a16:creationId xmlns:a16="http://schemas.microsoft.com/office/drawing/2014/main" xmlns="" id="{B5686D6F-12BB-354A-AF79-608D31A4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4397" y="5561970"/>
            <a:ext cx="792155" cy="7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kstvak 22">
            <a:extLst>
              <a:ext uri="{FF2B5EF4-FFF2-40B4-BE49-F238E27FC236}">
                <a16:creationId xmlns:a16="http://schemas.microsoft.com/office/drawing/2014/main" xmlns="" id="{00F6958E-2B0C-7F4F-91C3-E7C3E6B391FC}"/>
              </a:ext>
            </a:extLst>
          </p:cNvPr>
          <p:cNvSpPr txBox="1"/>
          <p:nvPr/>
        </p:nvSpPr>
        <p:spPr>
          <a:xfrm>
            <a:off x="8523111" y="6352379"/>
            <a:ext cx="654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65 mg</a:t>
            </a:r>
          </a:p>
        </p:txBody>
      </p:sp>
      <p:sp>
        <p:nvSpPr>
          <p:cNvPr id="42" name="Rechthoek 2">
            <a:extLst>
              <a:ext uri="{FF2B5EF4-FFF2-40B4-BE49-F238E27FC236}">
                <a16:creationId xmlns:a16="http://schemas.microsoft.com/office/drawing/2014/main" xmlns="" id="{693E19FE-18EC-2444-B7C1-312BBA2DF860}"/>
              </a:ext>
            </a:extLst>
          </p:cNvPr>
          <p:cNvSpPr/>
          <p:nvPr/>
        </p:nvSpPr>
        <p:spPr>
          <a:xfrm>
            <a:off x="8214286" y="5032145"/>
            <a:ext cx="2669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rebuchet MS" panose="020B0603020202020204" pitchFamily="34" charset="0"/>
              </a:rPr>
              <a:t>Vitamine</a:t>
            </a:r>
            <a:r>
              <a:rPr lang="en-US" dirty="0">
                <a:latin typeface="Trebuchet MS" panose="020B0603020202020204" pitchFamily="34" charset="0"/>
              </a:rPr>
              <a:t> C (ADH 75 mg)</a:t>
            </a:r>
          </a:p>
        </p:txBody>
      </p:sp>
      <p:pic>
        <p:nvPicPr>
          <p:cNvPr id="43" name="Afbeelding 25">
            <a:extLst>
              <a:ext uri="{FF2B5EF4-FFF2-40B4-BE49-F238E27FC236}">
                <a16:creationId xmlns:a16="http://schemas.microsoft.com/office/drawing/2014/main" xmlns="" id="{6E45F125-A56C-954D-98B5-9C4FF86C2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824" y="5500397"/>
            <a:ext cx="798604" cy="905487"/>
          </a:xfrm>
          <a:prstGeom prst="rect">
            <a:avLst/>
          </a:prstGeom>
        </p:spPr>
      </p:pic>
      <p:sp>
        <p:nvSpPr>
          <p:cNvPr id="44" name="Tekstvak 27">
            <a:extLst>
              <a:ext uri="{FF2B5EF4-FFF2-40B4-BE49-F238E27FC236}">
                <a16:creationId xmlns:a16="http://schemas.microsoft.com/office/drawing/2014/main" xmlns="" id="{F1897CFE-8F9E-DF4D-AA80-89EE8A77DCD3}"/>
              </a:ext>
            </a:extLst>
          </p:cNvPr>
          <p:cNvSpPr txBox="1"/>
          <p:nvPr/>
        </p:nvSpPr>
        <p:spPr>
          <a:xfrm>
            <a:off x="10781200" y="6364333"/>
            <a:ext cx="701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85 mg</a:t>
            </a:r>
          </a:p>
        </p:txBody>
      </p:sp>
    </p:spTree>
    <p:extLst>
      <p:ext uri="{BB962C8B-B14F-4D97-AF65-F5344CB8AC3E}">
        <p14:creationId xmlns:p14="http://schemas.microsoft.com/office/powerpoint/2010/main" xmlns="" val="374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2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5F920-6588-6247-86D3-BD69341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Voedingsstoffen</a:t>
            </a:r>
            <a:endParaRPr lang="en-US" sz="32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879" y="2615438"/>
            <a:ext cx="2614032" cy="2178729"/>
          </a:xfrm>
        </p:spPr>
      </p:pic>
      <p:sp>
        <p:nvSpPr>
          <p:cNvPr id="7" name="Pijl-rechts 6"/>
          <p:cNvSpPr/>
          <p:nvPr/>
        </p:nvSpPr>
        <p:spPr>
          <a:xfrm rot="20546940">
            <a:off x="7163999" y="2057593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jl-rechts 7"/>
          <p:cNvSpPr/>
          <p:nvPr/>
        </p:nvSpPr>
        <p:spPr>
          <a:xfrm>
            <a:off x="7974462" y="3462487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jl-rechts 8"/>
          <p:cNvSpPr/>
          <p:nvPr/>
        </p:nvSpPr>
        <p:spPr>
          <a:xfrm rot="1549333">
            <a:off x="7130005" y="4932708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jl-links 14"/>
          <p:cNvSpPr/>
          <p:nvPr/>
        </p:nvSpPr>
        <p:spPr>
          <a:xfrm>
            <a:off x="2486151" y="3462487"/>
            <a:ext cx="978408" cy="484632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jl-links 15"/>
          <p:cNvSpPr/>
          <p:nvPr/>
        </p:nvSpPr>
        <p:spPr>
          <a:xfrm rot="19917123">
            <a:off x="3407300" y="49327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jl-links 16"/>
          <p:cNvSpPr/>
          <p:nvPr/>
        </p:nvSpPr>
        <p:spPr>
          <a:xfrm rot="1040140">
            <a:off x="3306031" y="2059074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vak 18"/>
          <p:cNvSpPr txBox="1"/>
          <p:nvPr/>
        </p:nvSpPr>
        <p:spPr>
          <a:xfrm>
            <a:off x="766482" y="1534425"/>
            <a:ext cx="2869648" cy="482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kstvak 19"/>
          <p:cNvSpPr txBox="1"/>
          <p:nvPr/>
        </p:nvSpPr>
        <p:spPr>
          <a:xfrm>
            <a:off x="2131413" y="1811976"/>
            <a:ext cx="3527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Zout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kstvak 22"/>
          <p:cNvSpPr txBox="1"/>
          <p:nvPr/>
        </p:nvSpPr>
        <p:spPr>
          <a:xfrm>
            <a:off x="9298237" y="3473969"/>
            <a:ext cx="26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Fosfaat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727021" y="1894732"/>
            <a:ext cx="262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Kalium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8626207" y="5214203"/>
            <a:ext cx="315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Vetten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025340" y="3485454"/>
            <a:ext cx="19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Eiwitten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429658" y="1534425"/>
            <a:ext cx="4063221" cy="1325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kstvak 20">
            <a:extLst>
              <a:ext uri="{FF2B5EF4-FFF2-40B4-BE49-F238E27FC236}">
                <a16:creationId xmlns:a16="http://schemas.microsoft.com/office/drawing/2014/main" xmlns="" id="{9AD7AD93-898E-2240-884C-F575893CEE35}"/>
              </a:ext>
            </a:extLst>
          </p:cNvPr>
          <p:cNvSpPr txBox="1"/>
          <p:nvPr/>
        </p:nvSpPr>
        <p:spPr>
          <a:xfrm>
            <a:off x="1741465" y="5214203"/>
            <a:ext cx="24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Vocht</a:t>
            </a:r>
          </a:p>
        </p:txBody>
      </p:sp>
    </p:spTree>
    <p:extLst>
      <p:ext uri="{BB962C8B-B14F-4D97-AF65-F5344CB8AC3E}">
        <p14:creationId xmlns:p14="http://schemas.microsoft.com/office/powerpoint/2010/main" xmlns="" val="35856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BBCEA7-6C39-7B42-BFAD-CD8E2550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B21FE8-3FC0-6443-8061-6DAE0D4F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288"/>
            <a:ext cx="10515600" cy="4496517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Trebuchet MS" panose="020B0603020202020204" pitchFamily="34" charset="0"/>
              </a:rPr>
              <a:t>Keukenzout</a:t>
            </a:r>
            <a:r>
              <a:rPr lang="en-US" sz="2200" dirty="0">
                <a:latin typeface="Trebuchet MS" panose="020B0603020202020204" pitchFamily="34" charset="0"/>
              </a:rPr>
              <a:t> is natrium (40%) &amp; chloride (60%)</a:t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en-US" sz="2200" i="1" dirty="0">
                <a:latin typeface="Trebuchet MS" panose="020B0603020202020204" pitchFamily="34" charset="0"/>
              </a:rPr>
              <a:t>1 gram </a:t>
            </a:r>
            <a:r>
              <a:rPr lang="en-US" sz="2200" i="1" dirty="0" err="1">
                <a:latin typeface="Trebuchet MS" panose="020B0603020202020204" pitchFamily="34" charset="0"/>
              </a:rPr>
              <a:t>zout</a:t>
            </a:r>
            <a:r>
              <a:rPr lang="en-US" sz="2200" i="1" dirty="0">
                <a:latin typeface="Trebuchet MS" panose="020B0603020202020204" pitchFamily="34" charset="0"/>
              </a:rPr>
              <a:t> is 400 mg natrium</a:t>
            </a:r>
            <a:br>
              <a:rPr lang="en-US" sz="2200" i="1" dirty="0">
                <a:latin typeface="Trebuchet MS" panose="020B0603020202020204" pitchFamily="34" charset="0"/>
              </a:rPr>
            </a:br>
            <a:r>
              <a:rPr lang="en-US" sz="2200" i="1" dirty="0">
                <a:latin typeface="Trebuchet MS" panose="020B0603020202020204" pitchFamily="34" charset="0"/>
              </a:rPr>
              <a:t>1 gram natrium is 2.5 gram </a:t>
            </a:r>
            <a:r>
              <a:rPr lang="en-US" sz="2200" i="1" dirty="0" err="1">
                <a:latin typeface="Trebuchet MS" panose="020B0603020202020204" pitchFamily="34" charset="0"/>
              </a:rPr>
              <a:t>zout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 err="1">
                <a:latin typeface="Trebuchet MS" panose="020B0703020202090204" pitchFamily="34" charset="0"/>
              </a:rPr>
              <a:t>Regelen</a:t>
            </a:r>
            <a:r>
              <a:rPr lang="en-US" sz="2200" dirty="0">
                <a:latin typeface="Trebuchet MS" panose="020B0703020202090204" pitchFamily="34" charset="0"/>
              </a:rPr>
              <a:t> van </a:t>
            </a:r>
            <a:r>
              <a:rPr lang="en-US" sz="2200" dirty="0" err="1">
                <a:latin typeface="Trebuchet MS" panose="020B0703020202090204" pitchFamily="34" charset="0"/>
              </a:rPr>
              <a:t>vochtbalans</a:t>
            </a:r>
            <a:r>
              <a:rPr lang="en-US" sz="2200" dirty="0">
                <a:latin typeface="Trebuchet MS" panose="020B0703020202090204" pitchFamily="34" charset="0"/>
              </a:rPr>
              <a:t> </a:t>
            </a:r>
            <a:r>
              <a:rPr lang="en-US" sz="2200" dirty="0" err="1">
                <a:latin typeface="Trebuchet MS" panose="020B0703020202090204" pitchFamily="34" charset="0"/>
              </a:rPr>
              <a:t>en</a:t>
            </a:r>
            <a:r>
              <a:rPr lang="en-US" sz="2200" dirty="0">
                <a:latin typeface="Trebuchet MS" panose="020B0703020202090204" pitchFamily="34" charset="0"/>
              </a:rPr>
              <a:t> </a:t>
            </a:r>
            <a:r>
              <a:rPr lang="en-US" sz="2200" dirty="0" err="1">
                <a:latin typeface="Trebuchet MS" panose="020B0703020202090204" pitchFamily="34" charset="0"/>
              </a:rPr>
              <a:t>bloeddruk</a:t>
            </a:r>
            <a:endParaRPr lang="en-US" sz="2200" dirty="0">
              <a:latin typeface="Trebuchet MS" panose="020B0703020202090204" pitchFamily="34" charset="0"/>
            </a:endParaRPr>
          </a:p>
          <a:p>
            <a:r>
              <a:rPr lang="en-US" sz="2200" dirty="0" err="1">
                <a:latin typeface="Trebuchet MS" panose="020B0703020202090204" pitchFamily="34" charset="0"/>
              </a:rPr>
              <a:t>Werking</a:t>
            </a:r>
            <a:r>
              <a:rPr lang="en-US" sz="2200" dirty="0">
                <a:latin typeface="Trebuchet MS" panose="020B0703020202090204" pitchFamily="34" charset="0"/>
              </a:rPr>
              <a:t> van spier– </a:t>
            </a:r>
            <a:r>
              <a:rPr lang="en-US" sz="2200" dirty="0" err="1">
                <a:latin typeface="Trebuchet MS" panose="020B0703020202090204" pitchFamily="34" charset="0"/>
              </a:rPr>
              <a:t>en</a:t>
            </a:r>
            <a:r>
              <a:rPr lang="en-US" sz="2200" dirty="0">
                <a:latin typeface="Trebuchet MS" panose="020B0703020202090204" pitchFamily="34" charset="0"/>
              </a:rPr>
              <a:t> </a:t>
            </a:r>
            <a:r>
              <a:rPr lang="en-US" sz="2200" dirty="0" err="1">
                <a:latin typeface="Trebuchet MS" panose="020B0703020202090204" pitchFamily="34" charset="0"/>
              </a:rPr>
              <a:t>zenuwcellen</a:t>
            </a:r>
            <a:r>
              <a:rPr lang="en-US" sz="2200" dirty="0">
                <a:latin typeface="Trebuchet MS" panose="020B0703020202090204" pitchFamily="34" charset="0"/>
              </a:rPr>
              <a:t> </a:t>
            </a:r>
          </a:p>
          <a:p>
            <a:endParaRPr lang="en-US" sz="2200" dirty="0">
              <a:latin typeface="Trebuchet MS" panose="020B0703020202090204" pitchFamily="34" charset="0"/>
            </a:endParaRPr>
          </a:p>
          <a:p>
            <a:endParaRPr lang="en-US" sz="2200" dirty="0">
              <a:latin typeface="Trebuchet MS" panose="020B070302020209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Voldoende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zout</a:t>
            </a:r>
            <a:r>
              <a:rPr lang="en-US" sz="2200" dirty="0">
                <a:latin typeface="Trebuchet MS" panose="020B0603020202020204" pitchFamily="34" charset="0"/>
              </a:rPr>
              <a:t> is </a:t>
            </a:r>
            <a:r>
              <a:rPr lang="en-US" sz="2200" dirty="0" err="1">
                <a:latin typeface="Trebuchet MS" panose="020B0603020202020204" pitchFamily="34" charset="0"/>
              </a:rPr>
              <a:t>toch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belangrijk</a:t>
            </a:r>
            <a:r>
              <a:rPr lang="en-US" sz="2200" dirty="0">
                <a:latin typeface="Trebuchet MS" panose="020B0603020202020204" pitchFamily="34" charset="0"/>
              </a:rPr>
              <a:t>?</a:t>
            </a:r>
          </a:p>
          <a:p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lvl="1"/>
            <a:endParaRPr lang="en-US" sz="18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37" y="2962003"/>
            <a:ext cx="5698196" cy="35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30" y="2252550"/>
            <a:ext cx="2537795" cy="2820896"/>
          </a:xfrm>
          <a:prstGeom prst="rect">
            <a:avLst/>
          </a:prstGeom>
        </p:spPr>
      </p:pic>
      <p:pic>
        <p:nvPicPr>
          <p:cNvPr id="6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388" y="2448342"/>
            <a:ext cx="4026571" cy="2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9959" y="2448342"/>
            <a:ext cx="2073659" cy="2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BBCEA7-6C39-7B42-BFAD-CD8E2550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8B21FE8-3FC0-6443-8061-6DAE0D4F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63792"/>
            <a:ext cx="10515600" cy="4496517"/>
          </a:xfrm>
        </p:spPr>
        <p:txBody>
          <a:bodyPr>
            <a:normAutofit/>
          </a:bodyPr>
          <a:lstStyle/>
          <a:p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8B21FE8-3FC0-6443-8061-6DAE0D4FB718}"/>
              </a:ext>
            </a:extLst>
          </p:cNvPr>
          <p:cNvSpPr txBox="1">
            <a:spLocks/>
          </p:cNvSpPr>
          <p:nvPr/>
        </p:nvSpPr>
        <p:spPr>
          <a:xfrm>
            <a:off x="838200" y="1845288"/>
            <a:ext cx="10515600" cy="4496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latin typeface="Trebuchet MS" panose="020B0603020202020204" pitchFamily="34" charset="0"/>
            </a:endParaRPr>
          </a:p>
          <a:p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838200" y="5692876"/>
            <a:ext cx="10315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Trebuchet MS" panose="020B0603020202020204" pitchFamily="34" charset="0"/>
              </a:rPr>
              <a:t>Weet wat je eet is stap één: zoutquiz, Eetmeter (eetdagboek), etiketten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8926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DC11AD-AAC5-7D4A-B738-5A9909ED4893}"/>
              </a:ext>
            </a:extLst>
          </p:cNvPr>
          <p:cNvSpPr txBox="1"/>
          <p:nvPr/>
        </p:nvSpPr>
        <p:spPr>
          <a:xfrm>
            <a:off x="5407379" y="6137910"/>
            <a:ext cx="393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1 </a:t>
            </a:r>
            <a:r>
              <a:rPr lang="en-US" b="1" dirty="0" err="1">
                <a:latin typeface="Trebuchet MS" panose="020B0603020202020204" pitchFamily="34" charset="0"/>
              </a:rPr>
              <a:t>plak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kaas</a:t>
            </a:r>
            <a:r>
              <a:rPr lang="en-US" b="1" dirty="0">
                <a:latin typeface="Trebuchet MS" panose="020B0603020202020204" pitchFamily="34" charset="0"/>
              </a:rPr>
              <a:t> = 0.6g </a:t>
            </a:r>
            <a:r>
              <a:rPr lang="en-US" b="1" dirty="0" err="1">
                <a:latin typeface="Trebuchet MS" panose="020B0603020202020204" pitchFamily="34" charset="0"/>
              </a:rPr>
              <a:t>zout</a:t>
            </a:r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4" y="1839992"/>
            <a:ext cx="3343275" cy="466725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4" y="732286"/>
            <a:ext cx="4581877" cy="89645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379" y="912908"/>
            <a:ext cx="5946422" cy="4603682"/>
          </a:xfrm>
          <a:prstGeom prst="rect">
            <a:avLst/>
          </a:prstGeom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xmlns="" id="{342EF838-8F36-E34C-A69E-BF847CF3B17A}"/>
              </a:ext>
            </a:extLst>
          </p:cNvPr>
          <p:cNvSpPr/>
          <p:nvPr/>
        </p:nvSpPr>
        <p:spPr>
          <a:xfrm>
            <a:off x="5407379" y="5158562"/>
            <a:ext cx="5181599" cy="41394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7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B49B90-4C97-1940-9766-0443F65A4F9E}"/>
              </a:ext>
            </a:extLst>
          </p:cNvPr>
          <p:cNvSpPr txBox="1"/>
          <p:nvPr/>
        </p:nvSpPr>
        <p:spPr>
          <a:xfrm>
            <a:off x="5186784" y="6131203"/>
            <a:ext cx="393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1 </a:t>
            </a:r>
            <a:r>
              <a:rPr lang="en-US" b="1" dirty="0" err="1">
                <a:latin typeface="Trebuchet MS" panose="020B0603020202020204" pitchFamily="34" charset="0"/>
              </a:rPr>
              <a:t>plak</a:t>
            </a:r>
            <a:r>
              <a:rPr lang="en-US" b="1" dirty="0">
                <a:latin typeface="Trebuchet MS" panose="020B0603020202020204" pitchFamily="34" charset="0"/>
              </a:rPr>
              <a:t> = 0.38g </a:t>
            </a:r>
            <a:r>
              <a:rPr lang="en-US" b="1" dirty="0" err="1">
                <a:latin typeface="Trebuchet MS" panose="020B0603020202020204" pitchFamily="34" charset="0"/>
              </a:rPr>
              <a:t>zout</a:t>
            </a:r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44" y="1686719"/>
            <a:ext cx="3419475" cy="46291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5" y="791847"/>
            <a:ext cx="6820881" cy="102925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185" y="1821105"/>
            <a:ext cx="6102727" cy="388355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42EF838-8F36-E34C-A69E-BF847CF3B17A}"/>
              </a:ext>
            </a:extLst>
          </p:cNvPr>
          <p:cNvSpPr/>
          <p:nvPr/>
        </p:nvSpPr>
        <p:spPr>
          <a:xfrm>
            <a:off x="5186784" y="4560226"/>
            <a:ext cx="5368328" cy="41394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66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F8DD32-17BB-1048-9F02-38B8FEF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Broodje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zalm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hoeveel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?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5" y="1945296"/>
            <a:ext cx="3838575" cy="421005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4729000" y="2584738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0.5 g zout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4728998" y="4139064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0.4 g zout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728999" y="3256735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 g zout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728996" y="5389157"/>
            <a:ext cx="293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1.65 gram zout</a:t>
            </a:r>
          </a:p>
          <a:p>
            <a:endParaRPr lang="nl-NL" dirty="0">
              <a:latin typeface="Trebuchet MS" panose="020B060302020202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  <a:p>
            <a:r>
              <a:rPr lang="nl-NL" b="1" dirty="0">
                <a:latin typeface="Trebuchet MS" panose="020B0603020202020204" pitchFamily="34" charset="0"/>
              </a:rPr>
              <a:t>= 2.9 gram zout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728997" y="4811061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0.35 g zout</a:t>
            </a:r>
          </a:p>
        </p:txBody>
      </p:sp>
      <p:sp>
        <p:nvSpPr>
          <p:cNvPr id="4" name="Pijl-rechts 3"/>
          <p:cNvSpPr/>
          <p:nvPr/>
        </p:nvSpPr>
        <p:spPr>
          <a:xfrm>
            <a:off x="6983604" y="3697793"/>
            <a:ext cx="1155561" cy="803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C7BA5ED9-9936-174F-8425-BFBE1F491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687" y="3128559"/>
            <a:ext cx="1944815" cy="184352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10573387" y="3737986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0.35 g zout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8626103" y="5389156"/>
            <a:ext cx="293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b="1" dirty="0">
                <a:latin typeface="Trebuchet MS" panose="020B0603020202020204" pitchFamily="34" charset="0"/>
              </a:rPr>
              <a:t>= 0.85 gram zout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154CB0-3DB4-464F-8154-0CF1908D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265" y="1463545"/>
            <a:ext cx="2051658" cy="1607132"/>
          </a:xfrm>
          <a:prstGeom prst="rect">
            <a:avLst/>
          </a:prstGeom>
        </p:spPr>
      </p:pic>
      <p:sp>
        <p:nvSpPr>
          <p:cNvPr id="20" name="Tekstvak 21">
            <a:extLst>
              <a:ext uri="{FF2B5EF4-FFF2-40B4-BE49-F238E27FC236}">
                <a16:creationId xmlns:a16="http://schemas.microsoft.com/office/drawing/2014/main" xmlns="" id="{2349B975-C8AF-134F-955F-DE40BB36BF08}"/>
              </a:ext>
            </a:extLst>
          </p:cNvPr>
          <p:cNvSpPr txBox="1"/>
          <p:nvPr/>
        </p:nvSpPr>
        <p:spPr>
          <a:xfrm>
            <a:off x="10573388" y="1645758"/>
            <a:ext cx="29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Trebuchet MS" panose="020B0603020202020204" pitchFamily="34" charset="0"/>
              </a:rPr>
              <a:t>0 g zout</a:t>
            </a:r>
          </a:p>
        </p:txBody>
      </p:sp>
    </p:spTree>
    <p:extLst>
      <p:ext uri="{BB962C8B-B14F-4D97-AF65-F5344CB8AC3E}">
        <p14:creationId xmlns:p14="http://schemas.microsoft.com/office/powerpoint/2010/main" xmlns="" val="2949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1B05C-B163-694F-BE89-6CE162C8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&amp; …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ander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3FD6EB6-22FD-694C-830D-A367E5A2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43694"/>
            <a:ext cx="5875421" cy="293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7671A2-E7FC-3447-9D86-143D033B3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77667"/>
            <a:ext cx="7712586" cy="162049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9F190A9-53F8-3C41-A7A3-186737691052}"/>
              </a:ext>
            </a:extLst>
          </p:cNvPr>
          <p:cNvSpPr/>
          <p:nvPr/>
        </p:nvSpPr>
        <p:spPr>
          <a:xfrm>
            <a:off x="838201" y="4891736"/>
            <a:ext cx="5242560" cy="46403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660" y="2785613"/>
            <a:ext cx="695126" cy="1313243"/>
          </a:xfrm>
          <a:prstGeom prst="rect">
            <a:avLst/>
          </a:prstGeom>
        </p:spPr>
      </p:pic>
      <p:pic>
        <p:nvPicPr>
          <p:cNvPr id="5124" name="Picture 4" descr="Verstegen Gehaktkruiden bestellen | Online kop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6232" y="3130210"/>
            <a:ext cx="976411" cy="97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Sambal | Smulweb.n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34" name="Picture 14" descr="Soi35 Thai Food is puur! We gebruiken geen Vetsin en E6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2815" y="1761284"/>
            <a:ext cx="839212" cy="8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488" y="2987069"/>
            <a:ext cx="927449" cy="111178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4355" y="5066438"/>
            <a:ext cx="615345" cy="115436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0571" y="2008593"/>
            <a:ext cx="469183" cy="4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3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2E33D-9DE4-534E-91EE-B11BAFDB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Niervriendelijke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kruiden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&amp;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specerijen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8D9B33-E349-EE42-97F8-D7471756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 err="1">
                <a:latin typeface="Trebuchet MS" panose="020B0603020202020204" pitchFamily="34" charset="0"/>
              </a:rPr>
              <a:t>Vers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gedroogd</a:t>
            </a:r>
            <a:r>
              <a:rPr lang="en-US" sz="2200" dirty="0">
                <a:latin typeface="Trebuchet MS" panose="020B0603020202020204" pitchFamily="34" charset="0"/>
              </a:rPr>
              <a:t> en </a:t>
            </a:r>
            <a:r>
              <a:rPr lang="en-US" sz="2200" dirty="0" err="1">
                <a:latin typeface="Trebuchet MS" panose="020B0603020202020204" pitchFamily="34" charset="0"/>
              </a:rPr>
              <a:t>diepgevroren</a:t>
            </a:r>
            <a:r>
              <a:rPr lang="en-US" sz="2200" dirty="0">
                <a:latin typeface="Trebuchet MS" panose="020B0603020202020204" pitchFamily="34" charset="0"/>
              </a:rPr>
              <a:t/>
            </a:r>
            <a:br>
              <a:rPr lang="en-US" sz="2200" dirty="0">
                <a:latin typeface="Trebuchet MS" panose="020B0603020202020204" pitchFamily="34" charset="0"/>
              </a:rPr>
            </a:b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Verstegen</a:t>
            </a:r>
            <a:r>
              <a:rPr lang="en-US" sz="2200" dirty="0">
                <a:latin typeface="Trebuchet MS" panose="020B0603020202020204" pitchFamily="34" charset="0"/>
              </a:rPr>
              <a:t>, Jonnie Boer, </a:t>
            </a:r>
            <a:r>
              <a:rPr lang="en-US" sz="2200" dirty="0" err="1">
                <a:latin typeface="Trebuchet MS" panose="020B0603020202020204" pitchFamily="34" charset="0"/>
              </a:rPr>
              <a:t>Euroma</a:t>
            </a:r>
            <a:r>
              <a:rPr lang="en-US" sz="2200" dirty="0">
                <a:latin typeface="Trebuchet MS" panose="020B0603020202020204" pitchFamily="34" charset="0"/>
              </a:rPr>
              <a:t>, AH, </a:t>
            </a:r>
            <a:r>
              <a:rPr lang="en-US" sz="2200" dirty="0" err="1">
                <a:latin typeface="Trebuchet MS" panose="020B0703020202090204" pitchFamily="34" charset="0"/>
              </a:rPr>
              <a:t>Silvo</a:t>
            </a:r>
            <a:r>
              <a:rPr lang="en-US" sz="2200" dirty="0">
                <a:latin typeface="Trebuchet MS" panose="020B0703020202090204" pitchFamily="34" charset="0"/>
              </a:rPr>
              <a:t>, </a:t>
            </a:r>
            <a:r>
              <a:rPr lang="en-US" sz="2200" dirty="0" err="1">
                <a:latin typeface="Trebuchet MS" panose="020B0703020202090204" pitchFamily="34" charset="0"/>
              </a:rPr>
              <a:t>Darégal</a:t>
            </a:r>
            <a:r>
              <a:rPr lang="en-US" sz="2200" dirty="0">
                <a:latin typeface="Trebuchet MS" panose="020B0703020202090204" pitchFamily="34" charset="0"/>
              </a:rPr>
              <a:t> </a:t>
            </a:r>
          </a:p>
          <a:p>
            <a:pPr marL="0" indent="0">
              <a:buNone/>
            </a:pPr>
            <a:endParaRPr lang="en-US" sz="2200" dirty="0">
              <a:latin typeface="Trebuchet MS" panose="020B070302020209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Waar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te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vinden</a:t>
            </a:r>
            <a:r>
              <a:rPr lang="en-US" sz="2200" dirty="0">
                <a:latin typeface="Trebuchet MS" panose="020B0603020202020204" pitchFamily="34" charset="0"/>
              </a:rPr>
              <a:t>?</a:t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en-US" sz="2200" dirty="0">
                <a:latin typeface="Trebuchet MS" panose="020B0603020202020204" pitchFamily="34" charset="0"/>
              </a:rPr>
              <a:t>Winkel 		</a:t>
            </a:r>
            <a:r>
              <a:rPr lang="en-US" sz="2200" dirty="0" err="1">
                <a:latin typeface="Trebuchet MS" panose="020B0603020202020204" pitchFamily="34" charset="0"/>
              </a:rPr>
              <a:t>Turkse</a:t>
            </a:r>
            <a:r>
              <a:rPr lang="en-US" sz="2200" dirty="0">
                <a:latin typeface="Trebuchet MS" panose="020B0603020202020204" pitchFamily="34" charset="0"/>
              </a:rPr>
              <a:t>/ </a:t>
            </a:r>
            <a:r>
              <a:rPr lang="en-US" sz="2200" dirty="0" err="1">
                <a:latin typeface="Trebuchet MS" panose="020B0603020202020204" pitchFamily="34" charset="0"/>
              </a:rPr>
              <a:t>Oosterse</a:t>
            </a:r>
            <a:r>
              <a:rPr lang="en-US" sz="2200" dirty="0">
                <a:latin typeface="Trebuchet MS" panose="020B0603020202020204" pitchFamily="34" charset="0"/>
              </a:rPr>
              <a:t> (</a:t>
            </a:r>
            <a:r>
              <a:rPr lang="en-US" sz="2200" dirty="0" err="1">
                <a:latin typeface="Trebuchet MS" panose="020B0603020202020204" pitchFamily="34" charset="0"/>
              </a:rPr>
              <a:t>toko</a:t>
            </a:r>
            <a:r>
              <a:rPr lang="en-US" sz="2200" dirty="0">
                <a:latin typeface="Trebuchet MS" panose="020B0603020202020204" pitchFamily="34" charset="0"/>
              </a:rPr>
              <a:t>) </a:t>
            </a:r>
            <a:r>
              <a:rPr lang="en-US" sz="2200" dirty="0" err="1">
                <a:latin typeface="Trebuchet MS" panose="020B0603020202020204" pitchFamily="34" charset="0"/>
              </a:rPr>
              <a:t>supermarkt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markt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Dille</a:t>
            </a:r>
            <a:r>
              <a:rPr lang="en-US" sz="2200" dirty="0">
                <a:latin typeface="Trebuchet MS" panose="020B0603020202020204" pitchFamily="34" charset="0"/>
              </a:rPr>
              <a:t> &amp; </a:t>
            </a:r>
            <a:r>
              <a:rPr lang="en-US" sz="2200" dirty="0" err="1">
                <a:latin typeface="Trebuchet MS" panose="020B0603020202020204" pitchFamily="34" charset="0"/>
              </a:rPr>
              <a:t>kamille</a:t>
            </a:r>
            <a:r>
              <a:rPr lang="en-US" sz="2200" dirty="0">
                <a:latin typeface="Trebuchet MS" panose="020B0603020202020204" pitchFamily="34" charset="0"/>
              </a:rPr>
              <a:t/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en-US" sz="2200" dirty="0">
                <a:latin typeface="Trebuchet MS" panose="020B0603020202020204" pitchFamily="34" charset="0"/>
              </a:rPr>
              <a:t>Online		</a:t>
            </a:r>
            <a:r>
              <a:rPr lang="en-US" sz="2200" dirty="0" err="1">
                <a:latin typeface="Trebuchet MS" panose="020B0603020202020204" pitchFamily="34" charset="0"/>
              </a:rPr>
              <a:t>Kruidenbaron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Notenshop</a:t>
            </a:r>
            <a:r>
              <a:rPr lang="en-US" sz="2200" dirty="0">
                <a:latin typeface="Trebuchet MS" panose="020B0603020202020204" pitchFamily="34" charset="0"/>
              </a:rPr>
              <a:t/>
            </a:r>
            <a:br>
              <a:rPr lang="en-US" sz="2200" dirty="0">
                <a:latin typeface="Trebuchet MS" panose="020B0603020202020204" pitchFamily="34" charset="0"/>
              </a:rPr>
            </a:br>
            <a:r>
              <a:rPr lang="en-US" sz="2200" dirty="0" err="1">
                <a:latin typeface="Trebuchet MS" panose="020B0603020202020204" pitchFamily="34" charset="0"/>
              </a:rPr>
              <a:t>Zelfgemaakt</a:t>
            </a:r>
            <a:r>
              <a:rPr lang="en-US" sz="2200" dirty="0">
                <a:latin typeface="Trebuchet MS" panose="020B0603020202020204" pitchFamily="34" charset="0"/>
              </a:rPr>
              <a:t>		</a:t>
            </a:r>
            <a:r>
              <a:rPr lang="en-US" sz="2200" dirty="0" err="1">
                <a:latin typeface="Trebuchet MS" panose="020B0603020202020204" pitchFamily="34" charset="0"/>
              </a:rPr>
              <a:t>www.nieren.nl</a:t>
            </a:r>
            <a:r>
              <a:rPr lang="en-US" sz="2200" dirty="0">
                <a:latin typeface="Trebuchet MS" panose="020B0603020202020204" pitchFamily="34" charset="0"/>
              </a:rPr>
              <a:t>, Spice Wise</a:t>
            </a: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0C1BD2-0A27-CB46-B916-21E7E733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238" y="1690688"/>
            <a:ext cx="3513562" cy="1812552"/>
          </a:xfrm>
          <a:prstGeom prst="rect">
            <a:avLst/>
          </a:prstGeom>
        </p:spPr>
      </p:pic>
      <p:pic>
        <p:nvPicPr>
          <p:cNvPr id="5" name="Picture 2" descr="https://s-media-cache-ak0.pinimg.com/originals/60/c1/89/60c1890d0eddd8f9d2be4ed3a39cac1f.jpg  | Kruidenpotjes, Krui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663" y="4854947"/>
            <a:ext cx="3032759" cy="17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Folders bestellen voor organisaties - Nierstichting">
            <a:extLst>
              <a:ext uri="{FF2B5EF4-FFF2-40B4-BE49-F238E27FC236}">
                <a16:creationId xmlns:a16="http://schemas.microsoft.com/office/drawing/2014/main" xmlns="" id="{82B7AD18-2A36-F24B-8F81-842F27D7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3680" y="4253986"/>
            <a:ext cx="1710120" cy="22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4">
            <a:extLst>
              <a:ext uri="{FF2B5EF4-FFF2-40B4-BE49-F238E27FC236}">
                <a16:creationId xmlns:a16="http://schemas.microsoft.com/office/drawing/2014/main" xmlns="" id="{AE0C148A-9C18-184D-9F39-4F649EEC8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201" y="5147187"/>
            <a:ext cx="1032201" cy="1164713"/>
          </a:xfrm>
          <a:prstGeom prst="rect">
            <a:avLst/>
          </a:prstGeom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xmlns="" id="{D31017C3-AE2E-6F4B-8E3E-55D2C7828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602" y="5167600"/>
            <a:ext cx="794804" cy="10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4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1556" y="399320"/>
            <a:ext cx="9396471" cy="1325563"/>
          </a:xfrm>
          <a:noFill/>
        </p:spPr>
        <p:txBody>
          <a:bodyPr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Even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voorstellen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..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5F46485-2C0B-42B3-8B78-D85B93BD81D7}" type="datetime1">
              <a:rPr lang="nl-NL" smtClean="0"/>
              <a:pPr/>
              <a:t>4-11-2020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91800" y="1873486"/>
            <a:ext cx="3218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Trebuchet MS" panose="020B0603020202020204" pitchFamily="34" charset="0"/>
              </a:rPr>
              <a:t>Eva Anne Hartman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Nefrologie diëtist, MSc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Gezondheidswetenschapper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Leefstijlcoach i.o.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066015" y="1633891"/>
            <a:ext cx="3218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Trebuchet MS" panose="020B0603020202020204" pitchFamily="34" charset="0"/>
              </a:rPr>
              <a:t>Manouk Dam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Nefrologie diëtist, MSc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Gezondheidswetenschapper</a:t>
            </a:r>
          </a:p>
          <a:p>
            <a:pPr algn="ctr"/>
            <a:r>
              <a:rPr lang="nl-NL" dirty="0">
                <a:latin typeface="Trebuchet MS" panose="020B0603020202020204" pitchFamily="34" charset="0"/>
              </a:rPr>
              <a:t>Promovendus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4226" y="3222419"/>
            <a:ext cx="6461404" cy="313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Wolkvormig bijschrift 3"/>
          <p:cNvSpPr/>
          <p:nvPr/>
        </p:nvSpPr>
        <p:spPr>
          <a:xfrm>
            <a:off x="7717823" y="1175718"/>
            <a:ext cx="3915073" cy="2118343"/>
          </a:xfrm>
          <a:prstGeom prst="cloudCallou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olkvormig bijschrift 10"/>
          <p:cNvSpPr/>
          <p:nvPr/>
        </p:nvSpPr>
        <p:spPr>
          <a:xfrm flipH="1">
            <a:off x="297455" y="1477676"/>
            <a:ext cx="3807378" cy="2313862"/>
          </a:xfrm>
          <a:prstGeom prst="cloudCallou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789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BF9D2C-E3BF-714A-85B5-C858CA31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Zoutbewuste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78DF08-6802-5846-810E-E0C218759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Trebuchet MS" panose="020B0603020202020204" pitchFamily="34" charset="0"/>
              </a:rPr>
              <a:t>Kies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zelf</a:t>
            </a:r>
            <a:r>
              <a:rPr lang="en-US" dirty="0">
                <a:latin typeface="Trebuchet MS" panose="020B0603020202020204" pitchFamily="34" charset="0"/>
              </a:rPr>
              <a:t> de </a:t>
            </a:r>
            <a:r>
              <a:rPr lang="en-US" dirty="0" err="1">
                <a:latin typeface="Trebuchet MS" panose="020B0603020202020204" pitchFamily="34" charset="0"/>
              </a:rPr>
              <a:t>smaak</a:t>
            </a:r>
            <a:r>
              <a:rPr lang="en-US" dirty="0">
                <a:latin typeface="Trebuchet MS" panose="020B0603020202020204" pitchFamily="34" charset="0"/>
              </a:rPr>
              <a:t> van het </a:t>
            </a:r>
            <a:r>
              <a:rPr lang="en-US" dirty="0" err="1">
                <a:latin typeface="Trebuchet MS" panose="020B0603020202020204" pitchFamily="34" charset="0"/>
              </a:rPr>
              <a:t>eten</a:t>
            </a:r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n-US" sz="2600" dirty="0">
                <a:latin typeface="Trebuchet MS" panose="020B0603020202020204" pitchFamily="34" charset="0"/>
              </a:rPr>
              <a:t>Koop ‘naturel’</a:t>
            </a:r>
          </a:p>
          <a:p>
            <a:pPr lvl="1"/>
            <a:r>
              <a:rPr lang="en-US" sz="2600" dirty="0" err="1">
                <a:latin typeface="Trebuchet MS" panose="020B0603020202020204" pitchFamily="34" charset="0"/>
              </a:rPr>
              <a:t>Vervang</a:t>
            </a:r>
            <a:r>
              <a:rPr lang="en-US" sz="2600" dirty="0">
                <a:latin typeface="Trebuchet MS" panose="020B0603020202020204" pitchFamily="34" charset="0"/>
              </a:rPr>
              <a:t> </a:t>
            </a:r>
            <a:r>
              <a:rPr lang="en-US" sz="2600" dirty="0" err="1">
                <a:latin typeface="Trebuchet MS" panose="020B0603020202020204" pitchFamily="34" charset="0"/>
              </a:rPr>
              <a:t>zout</a:t>
            </a:r>
            <a:r>
              <a:rPr lang="en-US" sz="2600" dirty="0">
                <a:latin typeface="Trebuchet MS" panose="020B0603020202020204" pitchFamily="34" charset="0"/>
              </a:rPr>
              <a:t>, </a:t>
            </a:r>
            <a:r>
              <a:rPr lang="en-US" sz="2600" dirty="0" err="1">
                <a:latin typeface="Trebuchet MS" panose="020B0603020202020204" pitchFamily="34" charset="0"/>
              </a:rPr>
              <a:t>zoute</a:t>
            </a:r>
            <a:r>
              <a:rPr lang="en-US" sz="2600" dirty="0">
                <a:latin typeface="Trebuchet MS" panose="020B0603020202020204" pitchFamily="34" charset="0"/>
              </a:rPr>
              <a:t> </a:t>
            </a:r>
            <a:r>
              <a:rPr lang="en-US" sz="2600" dirty="0" err="1">
                <a:latin typeface="Trebuchet MS" panose="020B0603020202020204" pitchFamily="34" charset="0"/>
              </a:rPr>
              <a:t>smaakmakers</a:t>
            </a:r>
            <a:r>
              <a:rPr lang="en-US" sz="2600" dirty="0">
                <a:latin typeface="Trebuchet MS" panose="020B0603020202020204" pitchFamily="34" charset="0"/>
              </a:rPr>
              <a:t> en </a:t>
            </a:r>
            <a:r>
              <a:rPr lang="en-US" sz="2600" dirty="0" err="1">
                <a:latin typeface="Trebuchet MS" panose="020B0603020202020204" pitchFamily="34" charset="0"/>
              </a:rPr>
              <a:t>pakjes-zakjes</a:t>
            </a:r>
            <a:endParaRPr lang="en-US" sz="2600" dirty="0">
              <a:latin typeface="Trebuchet MS" panose="020B0603020202020204" pitchFamily="34" charset="0"/>
            </a:endParaRPr>
          </a:p>
          <a:p>
            <a:pPr lvl="1"/>
            <a:r>
              <a:rPr lang="en-US" sz="2600" dirty="0" err="1">
                <a:latin typeface="Trebuchet MS" panose="020B0603020202020204" pitchFamily="34" charset="0"/>
              </a:rPr>
              <a:t>Experimenteer</a:t>
            </a:r>
            <a:r>
              <a:rPr lang="en-US" sz="2600" dirty="0">
                <a:latin typeface="Trebuchet MS" panose="020B0603020202020204" pitchFamily="34" charset="0"/>
              </a:rPr>
              <a:t> met </a:t>
            </a:r>
            <a:r>
              <a:rPr lang="en-US" sz="2600" dirty="0" err="1">
                <a:latin typeface="Trebuchet MS" panose="020B0603020202020204" pitchFamily="34" charset="0"/>
              </a:rPr>
              <a:t>kruiden</a:t>
            </a:r>
            <a:r>
              <a:rPr lang="en-US" sz="2600" dirty="0">
                <a:latin typeface="Trebuchet MS" panose="020B0603020202020204" pitchFamily="34" charset="0"/>
              </a:rPr>
              <a:t> en </a:t>
            </a:r>
            <a:r>
              <a:rPr lang="en-US" sz="2600" dirty="0" err="1">
                <a:latin typeface="Trebuchet MS" panose="020B0603020202020204" pitchFamily="34" charset="0"/>
              </a:rPr>
              <a:t>specerijen</a:t>
            </a:r>
            <a:endParaRPr lang="en-US" sz="26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err="1">
                <a:latin typeface="Trebuchet MS" panose="020B0603020202020204" pitchFamily="34" charset="0"/>
              </a:rPr>
              <a:t>Wennen</a:t>
            </a:r>
            <a:r>
              <a:rPr lang="en-US" dirty="0">
                <a:latin typeface="Trebuchet MS" panose="020B0603020202020204" pitchFamily="34" charset="0"/>
              </a:rPr>
              <a:t> is </a:t>
            </a:r>
            <a:r>
              <a:rPr lang="en-US" dirty="0" err="1">
                <a:latin typeface="Trebuchet MS" panose="020B0603020202020204" pitchFamily="34" charset="0"/>
              </a:rPr>
              <a:t>oké</a:t>
            </a: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Begin </a:t>
            </a:r>
            <a:r>
              <a:rPr lang="en-US" dirty="0" err="1">
                <a:latin typeface="Trebuchet MS" panose="020B0603020202020204" pitchFamily="34" charset="0"/>
              </a:rPr>
              <a:t>thuis</a:t>
            </a:r>
            <a:r>
              <a:rPr lang="en-US" dirty="0">
                <a:latin typeface="Trebuchet MS" panose="020B0603020202020204" pitchFamily="34" charset="0"/>
              </a:rPr>
              <a:t> en </a:t>
            </a:r>
            <a:r>
              <a:rPr lang="en-US" dirty="0" err="1">
                <a:latin typeface="Trebuchet MS" panose="020B0603020202020204" pitchFamily="34" charset="0"/>
              </a:rPr>
              <a:t>bij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één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maaltijdmoment</a:t>
            </a: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‘</a:t>
            </a:r>
            <a:r>
              <a:rPr lang="en-US" dirty="0" err="1">
                <a:latin typeface="Trebuchet MS" panose="020B0603020202020204" pitchFamily="34" charset="0"/>
              </a:rPr>
              <a:t>Fouten</a:t>
            </a:r>
            <a:r>
              <a:rPr lang="en-US" dirty="0">
                <a:latin typeface="Trebuchet MS" panose="020B0603020202020204" pitchFamily="34" charset="0"/>
              </a:rPr>
              <a:t>’ </a:t>
            </a:r>
            <a:r>
              <a:rPr lang="en-US" dirty="0" err="1">
                <a:latin typeface="Trebuchet MS" panose="020B0603020202020204" pitchFamily="34" charset="0"/>
              </a:rPr>
              <a:t>zijn</a:t>
            </a:r>
            <a:r>
              <a:rPr lang="en-US" dirty="0">
                <a:latin typeface="Trebuchet MS" panose="020B0603020202020204" pitchFamily="34" charset="0"/>
              </a:rPr>
              <a:t> om van </a:t>
            </a:r>
            <a:r>
              <a:rPr lang="en-US" dirty="0" err="1">
                <a:latin typeface="Trebuchet MS" panose="020B0603020202020204" pitchFamily="34" charset="0"/>
              </a:rPr>
              <a:t>te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leren</a:t>
            </a: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Voor </a:t>
            </a:r>
            <a:r>
              <a:rPr lang="en-US" dirty="0" err="1">
                <a:latin typeface="Trebuchet MS" panose="020B0603020202020204" pitchFamily="34" charset="0"/>
              </a:rPr>
              <a:t>iedereen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belangrijk</a:t>
            </a:r>
            <a:r>
              <a:rPr lang="en-US" dirty="0">
                <a:latin typeface="Trebuchet MS" panose="020B0603020202020204" pitchFamily="34" charset="0"/>
              </a:rPr>
              <a:t>!</a:t>
            </a:r>
          </a:p>
          <a:p>
            <a:endParaRPr lang="en-US" dirty="0"/>
          </a:p>
        </p:txBody>
      </p:sp>
      <p:pic>
        <p:nvPicPr>
          <p:cNvPr id="4100" name="Picture 4" descr="https://www.voedingscentrum.nl/Assets/Uploads/voedingscentrum/Images/Consumenten/Veelgestelde%20vragen/Gezonde%20voeding%20en%20voedingsstoffen/kruiden%20ipv%20z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5583" y="4150541"/>
            <a:ext cx="2470292" cy="13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oedingswaarde AH Italiaanse Lasagne, smakelijk eten zonder zout.n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0570" y="1312950"/>
            <a:ext cx="1640318" cy="18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5F920-6588-6247-86D3-BD69341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Voedingsstoffen</a:t>
            </a:r>
            <a:endParaRPr lang="en-US" sz="32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879" y="2615438"/>
            <a:ext cx="2614032" cy="2178729"/>
          </a:xfrm>
        </p:spPr>
      </p:pic>
      <p:sp>
        <p:nvSpPr>
          <p:cNvPr id="7" name="Pijl-rechts 6"/>
          <p:cNvSpPr/>
          <p:nvPr/>
        </p:nvSpPr>
        <p:spPr>
          <a:xfrm rot="20546940">
            <a:off x="7163999" y="2057593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jl-rechts 7"/>
          <p:cNvSpPr/>
          <p:nvPr/>
        </p:nvSpPr>
        <p:spPr>
          <a:xfrm>
            <a:off x="7974462" y="3462487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jl-rechts 8"/>
          <p:cNvSpPr/>
          <p:nvPr/>
        </p:nvSpPr>
        <p:spPr>
          <a:xfrm rot="1549333">
            <a:off x="7130005" y="4932708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jl-links 14"/>
          <p:cNvSpPr/>
          <p:nvPr/>
        </p:nvSpPr>
        <p:spPr>
          <a:xfrm>
            <a:off x="2486151" y="3462487"/>
            <a:ext cx="978408" cy="484632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jl-links 15"/>
          <p:cNvSpPr/>
          <p:nvPr/>
        </p:nvSpPr>
        <p:spPr>
          <a:xfrm rot="19917123">
            <a:off x="3407300" y="49327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jl-links 16"/>
          <p:cNvSpPr/>
          <p:nvPr/>
        </p:nvSpPr>
        <p:spPr>
          <a:xfrm rot="1040140">
            <a:off x="3306031" y="2059074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kstvak 20"/>
          <p:cNvSpPr txBox="1"/>
          <p:nvPr/>
        </p:nvSpPr>
        <p:spPr>
          <a:xfrm>
            <a:off x="1741465" y="5214203"/>
            <a:ext cx="24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Vocht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9298237" y="3473969"/>
            <a:ext cx="26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Fosfaat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727021" y="1894732"/>
            <a:ext cx="262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Kalium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8626207" y="5214203"/>
            <a:ext cx="315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Vetten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025340" y="3485454"/>
            <a:ext cx="19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Eiwitten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6921259" y="1578138"/>
            <a:ext cx="4063221" cy="1325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kstvak 19">
            <a:extLst>
              <a:ext uri="{FF2B5EF4-FFF2-40B4-BE49-F238E27FC236}">
                <a16:creationId xmlns:a16="http://schemas.microsoft.com/office/drawing/2014/main" xmlns="" id="{49A9235F-2DA4-4D43-A71C-9D50312B8A7F}"/>
              </a:ext>
            </a:extLst>
          </p:cNvPr>
          <p:cNvSpPr txBox="1"/>
          <p:nvPr/>
        </p:nvSpPr>
        <p:spPr>
          <a:xfrm>
            <a:off x="2131413" y="1811976"/>
            <a:ext cx="3527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Zout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86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885-A492-6641-976F-C4902EF7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553" y="2646905"/>
            <a:ext cx="1938867" cy="145018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Kalium</a:t>
            </a:r>
            <a:endParaRPr lang="en-US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ECF610B4-445A-4B59-A2A1-FC4FB2CA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8310" y="728582"/>
            <a:ext cx="2528679" cy="168051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38D6D749-7DEC-40D3-92CC-A6EA9B591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03" y="5233458"/>
            <a:ext cx="2174071" cy="11022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09B0576B-48E9-4BC7-82B2-42F8B4BDD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218" y="4506912"/>
            <a:ext cx="2087880" cy="1828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E119E563-0D42-4DBC-A0E1-F7681E6C5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184" y="2760912"/>
            <a:ext cx="1735650" cy="1336175"/>
          </a:xfrm>
          <a:prstGeom prst="rect">
            <a:avLst/>
          </a:prstGeom>
        </p:spPr>
      </p:pic>
      <p:pic>
        <p:nvPicPr>
          <p:cNvPr id="11" name="Picture 2" descr="Chocolade - MS Wijzer">
            <a:hlinkClick r:id="rId7"/>
            <a:extLst>
              <a:ext uri="{FF2B5EF4-FFF2-40B4-BE49-F238E27FC236}">
                <a16:creationId xmlns:a16="http://schemas.microsoft.com/office/drawing/2014/main" xmlns="" id="{9A996D0F-8D27-4048-98C1-A76A3393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4855" y="5024592"/>
            <a:ext cx="1849293" cy="13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E29079F6-4894-4353-BA8D-7AEEE65B0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4061" y="730049"/>
            <a:ext cx="2087880" cy="136594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5664A7FA-92B1-4D33-8204-96051B275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3397" y="5150590"/>
            <a:ext cx="2135329" cy="10591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30F0B758-E3A0-4042-AFD5-1F455F38C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376" y="3167001"/>
            <a:ext cx="1815964" cy="110225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C006DCD4-1DCC-4373-9C60-E88F0396D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5899" y="321651"/>
            <a:ext cx="3657600" cy="2081784"/>
          </a:xfrm>
          <a:prstGeom prst="rect">
            <a:avLst/>
          </a:prstGeom>
        </p:spPr>
      </p:pic>
      <p:pic>
        <p:nvPicPr>
          <p:cNvPr id="17" name="Afbeelding 8">
            <a:extLst>
              <a:ext uri="{FF2B5EF4-FFF2-40B4-BE49-F238E27FC236}">
                <a16:creationId xmlns:a16="http://schemas.microsoft.com/office/drawing/2014/main" xmlns="" id="{0B1081E2-AD41-4046-B719-14C7FF567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0333" y="3211724"/>
            <a:ext cx="1938866" cy="19388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8133678D-77F4-4BAD-AB4B-0C4A5D6045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3955" y="3154486"/>
            <a:ext cx="1870106" cy="18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85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B84BEC-B471-45D8-A68D-1F553EB4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Wanneer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is minder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kalium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nodig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? 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B6660FE-DED8-49D0-8878-5CDB0BF3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822"/>
            <a:ext cx="10515600" cy="47771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3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NL" sz="2300" dirty="0">
                <a:latin typeface="Trebuchet MS" panose="020B0603020202020204" pitchFamily="34" charset="0"/>
              </a:rPr>
              <a:t>Indien kaliumgehalte &gt; 5.5 in het bloed</a:t>
            </a:r>
          </a:p>
          <a:p>
            <a:pPr marL="0" indent="0">
              <a:buNone/>
            </a:pPr>
            <a:endParaRPr lang="nl-NL" sz="23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NL" sz="2300" dirty="0">
                <a:latin typeface="Trebuchet MS" panose="020B0603020202020204" pitchFamily="34" charset="0"/>
              </a:rPr>
              <a:t>Praktische aanpak</a:t>
            </a:r>
          </a:p>
          <a:p>
            <a:pPr lvl="1"/>
            <a:r>
              <a:rPr lang="nl-NL" sz="2300" dirty="0">
                <a:latin typeface="Trebuchet MS" panose="020B0603020202020204" pitchFamily="34" charset="0"/>
              </a:rPr>
              <a:t>Eetwissels en varieer</a:t>
            </a:r>
          </a:p>
          <a:p>
            <a:pPr lvl="2"/>
            <a:r>
              <a:rPr lang="nl-NL" sz="2300" dirty="0">
                <a:latin typeface="Trebuchet MS" panose="020B0603020202020204" pitchFamily="34" charset="0"/>
              </a:rPr>
              <a:t>Rijst - pasta - aardappelen</a:t>
            </a:r>
          </a:p>
          <a:p>
            <a:pPr lvl="2"/>
            <a:r>
              <a:rPr lang="nl-NL" sz="2300" dirty="0">
                <a:latin typeface="Trebuchet MS" panose="020B0603020202020204" pitchFamily="34" charset="0"/>
              </a:rPr>
              <a:t>Groente- en fruitsoorten grote verschillen</a:t>
            </a:r>
          </a:p>
          <a:p>
            <a:pPr lvl="1"/>
            <a:endParaRPr lang="nl-NL" sz="2300" dirty="0">
              <a:latin typeface="Trebuchet MS" panose="020B0603020202020204" pitchFamily="34" charset="0"/>
            </a:endParaRPr>
          </a:p>
          <a:p>
            <a:pPr lvl="1"/>
            <a:r>
              <a:rPr lang="nl-NL" sz="2300" dirty="0">
                <a:latin typeface="Trebuchet MS" panose="020B0603020202020204" pitchFamily="34" charset="0"/>
              </a:rPr>
              <a:t>Kooktechnieken</a:t>
            </a:r>
          </a:p>
          <a:p>
            <a:pPr lvl="2"/>
            <a:r>
              <a:rPr lang="nl-NL" sz="2300" dirty="0">
                <a:latin typeface="Trebuchet MS" panose="020B0603020202020204" pitchFamily="34" charset="0"/>
              </a:rPr>
              <a:t>1/3 verloren in water</a:t>
            </a:r>
          </a:p>
          <a:p>
            <a:pPr lvl="2"/>
            <a:r>
              <a:rPr lang="nl-NL" sz="2300" dirty="0">
                <a:latin typeface="Trebuchet MS" panose="020B0603020202020204" pitchFamily="34" charset="0"/>
              </a:rPr>
              <a:t>Kook met ruim water</a:t>
            </a:r>
          </a:p>
          <a:p>
            <a:pPr lvl="1"/>
            <a:endParaRPr lang="nl-NL" sz="2000" dirty="0">
              <a:latin typeface="Trebuchet MS" panose="020B0603020202020204" pitchFamily="34" charset="0"/>
            </a:endParaRPr>
          </a:p>
          <a:p>
            <a:pPr lvl="1"/>
            <a:r>
              <a:rPr lang="nl-NL" sz="2300" dirty="0">
                <a:latin typeface="Trebuchet MS" panose="020B0603020202020204" pitchFamily="34" charset="0"/>
              </a:rPr>
              <a:t>Kaliumbindende medicatie</a:t>
            </a:r>
          </a:p>
        </p:txBody>
      </p:sp>
      <p:pic>
        <p:nvPicPr>
          <p:cNvPr id="1026" name="Picture 2" descr="Afbeeldingsresultaat voor koken tekening | Cuisine plus, Dessin, Cuisine">
            <a:extLst>
              <a:ext uri="{FF2B5EF4-FFF2-40B4-BE49-F238E27FC236}">
                <a16:creationId xmlns:a16="http://schemas.microsoft.com/office/drawing/2014/main" xmlns="" id="{47BAE73A-D15F-430B-8904-02B2E1310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4055" y="3973688"/>
            <a:ext cx="3799900" cy="26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147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Kalium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&amp;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keuzes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maken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	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0B58E3A8-1E7B-456D-82CF-AF0E72CFCE4F}"/>
              </a:ext>
            </a:extLst>
          </p:cNvPr>
          <p:cNvSpPr txBox="1"/>
          <p:nvPr/>
        </p:nvSpPr>
        <p:spPr>
          <a:xfrm>
            <a:off x="194836" y="4578079"/>
            <a:ext cx="323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165 mg </a:t>
            </a:r>
          </a:p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1 appel </a:t>
            </a:r>
            <a:endParaRPr lang="nl-NL" sz="2000" dirty="0">
              <a:latin typeface="Trebuchet MS" panose="020B06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E9BBE481-D703-414D-9A2C-D9180366CF34}"/>
              </a:ext>
            </a:extLst>
          </p:cNvPr>
          <p:cNvSpPr txBox="1"/>
          <p:nvPr/>
        </p:nvSpPr>
        <p:spPr>
          <a:xfrm>
            <a:off x="3429101" y="4582763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420 mg </a:t>
            </a:r>
          </a:p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1 schijf </a:t>
            </a:r>
            <a:endParaRPr lang="nl-NL" sz="2000" dirty="0">
              <a:latin typeface="Trebuchet MS" panose="020B0603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xmlns="" id="{491A4FA1-9226-4D9A-93A6-2275E6E46508}"/>
              </a:ext>
            </a:extLst>
          </p:cNvPr>
          <p:cNvSpPr txBox="1"/>
          <p:nvPr/>
        </p:nvSpPr>
        <p:spPr>
          <a:xfrm>
            <a:off x="6414209" y="463517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220 mg </a:t>
            </a:r>
          </a:p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100 gram</a:t>
            </a:r>
            <a:endParaRPr lang="nl-NL" sz="2000" dirty="0">
              <a:latin typeface="Trebuchet MS" panose="020B0603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E78CA73E-8D3C-4932-8B44-153FD50B5B3F}"/>
              </a:ext>
            </a:extLst>
          </p:cNvPr>
          <p:cNvSpPr txBox="1"/>
          <p:nvPr/>
        </p:nvSpPr>
        <p:spPr>
          <a:xfrm>
            <a:off x="9412306" y="4568812"/>
            <a:ext cx="231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420 mg </a:t>
            </a:r>
          </a:p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100 gram</a:t>
            </a:r>
            <a:endParaRPr lang="nl-NL" sz="2000" dirty="0">
              <a:latin typeface="Trebuchet MS" panose="020B0603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7640" y="2357742"/>
            <a:ext cx="2365737" cy="16492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48" y="2333879"/>
            <a:ext cx="2165149" cy="16238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2685" y="2357742"/>
            <a:ext cx="1831234" cy="15761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188" y="2148779"/>
            <a:ext cx="2067182" cy="20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030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CCBBC-2377-5B48-8E15-75934293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Kaliumzout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6CB1B9-5778-BF48-9F9B-A7C3AD63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10" y="16728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>
                <a:latin typeface="Trebuchet MS" panose="020B0603020202020204" pitchFamily="34" charset="0"/>
              </a:rPr>
              <a:t>Producten</a:t>
            </a:r>
            <a:r>
              <a:rPr lang="en-US" sz="2200" dirty="0">
                <a:latin typeface="Trebuchet MS" panose="020B0603020202020204" pitchFamily="34" charset="0"/>
              </a:rPr>
              <a:t> met slogan ‘minder </a:t>
            </a:r>
            <a:r>
              <a:rPr lang="en-US" sz="2200" dirty="0" err="1">
                <a:latin typeface="Trebuchet MS" panose="020B0603020202020204" pitchFamily="34" charset="0"/>
              </a:rPr>
              <a:t>zout</a:t>
            </a:r>
            <a:r>
              <a:rPr lang="en-US" sz="2200" dirty="0">
                <a:latin typeface="Trebuchet MS" panose="020B0603020202020204" pitchFamily="34" charset="0"/>
              </a:rPr>
              <a:t>’ of ‘</a:t>
            </a:r>
            <a:r>
              <a:rPr lang="en-US" sz="2200" dirty="0" err="1">
                <a:latin typeface="Trebuchet MS" panose="020B0603020202020204" pitchFamily="34" charset="0"/>
              </a:rPr>
              <a:t>natriumarm</a:t>
            </a:r>
            <a:r>
              <a:rPr lang="en-US" sz="2200" dirty="0">
                <a:latin typeface="Trebuchet MS" panose="020B0603020202020204" pitchFamily="34" charset="0"/>
              </a:rPr>
              <a:t>’ </a:t>
            </a:r>
            <a:r>
              <a:rPr lang="en-US" sz="2200" dirty="0" err="1">
                <a:latin typeface="Trebuchet MS" panose="020B0603020202020204" pitchFamily="34" charset="0"/>
              </a:rPr>
              <a:t>kunnen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juist</a:t>
            </a:r>
            <a:r>
              <a:rPr lang="en-US" sz="2200" dirty="0">
                <a:latin typeface="Trebuchet MS" panose="020B0603020202020204" pitchFamily="34" charset="0"/>
              </a:rPr>
              <a:t> extra </a:t>
            </a:r>
            <a:r>
              <a:rPr lang="en-US" sz="2200" dirty="0" err="1">
                <a:latin typeface="Trebuchet MS" panose="020B0603020202020204" pitchFamily="34" charset="0"/>
              </a:rPr>
              <a:t>kalium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bevatten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200" dirty="0" err="1">
                <a:latin typeface="Trebuchet MS" panose="020B0603020202020204" pitchFamily="34" charset="0"/>
              </a:rPr>
              <a:t>Nierfunctie</a:t>
            </a:r>
            <a:r>
              <a:rPr lang="en-US" sz="2200" dirty="0">
                <a:latin typeface="Trebuchet MS" panose="020B0603020202020204" pitchFamily="34" charset="0"/>
              </a:rPr>
              <a:t> &lt; 30% : 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(</a:t>
            </a:r>
            <a:r>
              <a:rPr lang="en-US" sz="2200" dirty="0" err="1">
                <a:latin typeface="Trebuchet MS" panose="020B0603020202020204" pitchFamily="34" charset="0"/>
              </a:rPr>
              <a:t>Producten</a:t>
            </a:r>
            <a:r>
              <a:rPr lang="en-US" sz="2200" dirty="0">
                <a:latin typeface="Trebuchet MS" panose="020B0603020202020204" pitchFamily="34" charset="0"/>
              </a:rPr>
              <a:t> met) </a:t>
            </a:r>
            <a:r>
              <a:rPr lang="en-US" sz="2200" dirty="0" err="1">
                <a:latin typeface="Trebuchet MS" panose="020B0603020202020204" pitchFamily="34" charset="0"/>
              </a:rPr>
              <a:t>kaliumzout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wordt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afgeraden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200" dirty="0" err="1">
                <a:latin typeface="Trebuchet MS" panose="020B0603020202020204" pitchFamily="34" charset="0"/>
              </a:rPr>
              <a:t>Bijv</a:t>
            </a:r>
            <a:r>
              <a:rPr lang="en-US" sz="2200" dirty="0">
                <a:latin typeface="Trebuchet MS" panose="020B0603020202020204" pitchFamily="34" charset="0"/>
              </a:rPr>
              <a:t>. </a:t>
            </a:r>
            <a:r>
              <a:rPr lang="en-US" sz="2200" dirty="0" err="1">
                <a:latin typeface="Trebuchet MS" panose="020B0603020202020204" pitchFamily="34" charset="0"/>
              </a:rPr>
              <a:t>Becel</a:t>
            </a:r>
            <a:r>
              <a:rPr lang="en-US" sz="2200" dirty="0">
                <a:latin typeface="Trebuchet MS" panose="020B0603020202020204" pitchFamily="34" charset="0"/>
              </a:rPr>
              <a:t> brood (minder </a:t>
            </a:r>
            <a:r>
              <a:rPr lang="en-US" sz="2200" dirty="0" err="1">
                <a:latin typeface="Trebuchet MS" panose="020B0603020202020204" pitchFamily="34" charset="0"/>
              </a:rPr>
              <a:t>zout</a:t>
            </a:r>
            <a:r>
              <a:rPr lang="en-US" sz="2200" dirty="0">
                <a:latin typeface="Trebuchet MS" panose="020B0603020202020204" pitchFamily="34" charset="0"/>
              </a:rPr>
              <a:t>), </a:t>
            </a:r>
            <a:r>
              <a:rPr lang="en-US" sz="2200" dirty="0" err="1">
                <a:latin typeface="Trebuchet MS" panose="020B0603020202020204" pitchFamily="34" charset="0"/>
              </a:rPr>
              <a:t>dieetzout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Aromat</a:t>
            </a:r>
            <a:r>
              <a:rPr lang="en-US" sz="2200" dirty="0">
                <a:latin typeface="Trebuchet MS" panose="020B0603020202020204" pitchFamily="34" charset="0"/>
              </a:rPr>
              <a:t> Na-, </a:t>
            </a:r>
            <a:r>
              <a:rPr lang="en-US" sz="2200" dirty="0" err="1">
                <a:latin typeface="Trebuchet MS" panose="020B0603020202020204" pitchFamily="34" charset="0"/>
              </a:rPr>
              <a:t>Jozo</a:t>
            </a:r>
            <a:r>
              <a:rPr lang="en-US" sz="2200" dirty="0">
                <a:latin typeface="Trebuchet MS" panose="020B0603020202020204" pitchFamily="34" charset="0"/>
              </a:rPr>
              <a:t> Light, </a:t>
            </a:r>
            <a:r>
              <a:rPr lang="en-US" sz="2200" dirty="0" err="1">
                <a:latin typeface="Trebuchet MS" panose="020B0603020202020204" pitchFamily="34" charset="0"/>
              </a:rPr>
              <a:t>Losalt</a:t>
            </a:r>
            <a:endParaRPr lang="en-US" sz="2200" dirty="0"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39A1D9-77DE-1E46-95AF-8061167D0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388" y="4624372"/>
            <a:ext cx="1720382" cy="2202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3C0B45-B741-B141-A45A-70199FBA6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572" y="4806247"/>
            <a:ext cx="1654700" cy="165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608776-1DAE-9F4A-854C-84C35550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565" y="4889828"/>
            <a:ext cx="714959" cy="1603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32F046-002F-5C4B-B89C-5F506E833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611" y="5051312"/>
            <a:ext cx="1466090" cy="1466090"/>
          </a:xfrm>
          <a:prstGeom prst="rect">
            <a:avLst/>
          </a:prstGeom>
        </p:spPr>
      </p:pic>
      <p:pic>
        <p:nvPicPr>
          <p:cNvPr id="2050" name="Picture 2" descr="AH en Unilever lanceren Becel-brood - Distrifood">
            <a:extLst>
              <a:ext uri="{FF2B5EF4-FFF2-40B4-BE49-F238E27FC236}">
                <a16:creationId xmlns:a16="http://schemas.microsoft.com/office/drawing/2014/main" xmlns="" id="{811647AD-E68E-4F7E-AC59-2D0573C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747" y="4898532"/>
            <a:ext cx="26670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543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5F920-6588-6247-86D3-BD69341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Voedingsstoffen</a:t>
            </a:r>
            <a:endParaRPr lang="en-US" sz="32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879" y="2615438"/>
            <a:ext cx="2614032" cy="2178729"/>
          </a:xfrm>
        </p:spPr>
      </p:pic>
      <p:sp>
        <p:nvSpPr>
          <p:cNvPr id="7" name="Pijl-rechts 6"/>
          <p:cNvSpPr/>
          <p:nvPr/>
        </p:nvSpPr>
        <p:spPr>
          <a:xfrm rot="20546940">
            <a:off x="7163999" y="2057593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jl-rechts 7"/>
          <p:cNvSpPr/>
          <p:nvPr/>
        </p:nvSpPr>
        <p:spPr>
          <a:xfrm>
            <a:off x="7974462" y="3462487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jl-rechts 8"/>
          <p:cNvSpPr/>
          <p:nvPr/>
        </p:nvSpPr>
        <p:spPr>
          <a:xfrm rot="1549333">
            <a:off x="7130005" y="4932708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jl-links 14"/>
          <p:cNvSpPr/>
          <p:nvPr/>
        </p:nvSpPr>
        <p:spPr>
          <a:xfrm>
            <a:off x="2486151" y="3462487"/>
            <a:ext cx="978408" cy="484632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jl-links 15"/>
          <p:cNvSpPr/>
          <p:nvPr/>
        </p:nvSpPr>
        <p:spPr>
          <a:xfrm rot="19917123">
            <a:off x="3407300" y="49327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jl-links 16"/>
          <p:cNvSpPr/>
          <p:nvPr/>
        </p:nvSpPr>
        <p:spPr>
          <a:xfrm rot="1040140">
            <a:off x="3306031" y="2059074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vak 18"/>
          <p:cNvSpPr txBox="1"/>
          <p:nvPr/>
        </p:nvSpPr>
        <p:spPr>
          <a:xfrm>
            <a:off x="766482" y="1534425"/>
            <a:ext cx="2869648" cy="482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kstvak 22"/>
          <p:cNvSpPr txBox="1"/>
          <p:nvPr/>
        </p:nvSpPr>
        <p:spPr>
          <a:xfrm>
            <a:off x="9298237" y="3473969"/>
            <a:ext cx="26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Fosfaat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727021" y="1894732"/>
            <a:ext cx="262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Kalium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8626207" y="5214203"/>
            <a:ext cx="315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Vetten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025340" y="3485454"/>
            <a:ext cx="19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Eiwit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56974" y="2986142"/>
            <a:ext cx="4063221" cy="1325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kstvak 19">
            <a:extLst>
              <a:ext uri="{FF2B5EF4-FFF2-40B4-BE49-F238E27FC236}">
                <a16:creationId xmlns:a16="http://schemas.microsoft.com/office/drawing/2014/main" xmlns="" id="{E69F6055-AEAA-4C4B-B09C-05DE412DEFAB}"/>
              </a:ext>
            </a:extLst>
          </p:cNvPr>
          <p:cNvSpPr txBox="1"/>
          <p:nvPr/>
        </p:nvSpPr>
        <p:spPr>
          <a:xfrm>
            <a:off x="2131413" y="1811976"/>
            <a:ext cx="3527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Zout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kstvak 20">
            <a:extLst>
              <a:ext uri="{FF2B5EF4-FFF2-40B4-BE49-F238E27FC236}">
                <a16:creationId xmlns:a16="http://schemas.microsoft.com/office/drawing/2014/main" xmlns="" id="{31B732CA-7395-DA46-B893-2C77225B3BD9}"/>
              </a:ext>
            </a:extLst>
          </p:cNvPr>
          <p:cNvSpPr txBox="1"/>
          <p:nvPr/>
        </p:nvSpPr>
        <p:spPr>
          <a:xfrm>
            <a:off x="1741465" y="5214203"/>
            <a:ext cx="24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Vocht</a:t>
            </a:r>
          </a:p>
        </p:txBody>
      </p:sp>
    </p:spTree>
    <p:extLst>
      <p:ext uri="{BB962C8B-B14F-4D97-AF65-F5344CB8AC3E}">
        <p14:creationId xmlns:p14="http://schemas.microsoft.com/office/powerpoint/2010/main" xmlns="" val="30919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Eiwit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5210552" cy="4473575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Trebuchet MS" panose="020B0603020202020204" pitchFamily="34" charset="0"/>
              </a:rPr>
              <a:t>Eiwit</a:t>
            </a:r>
            <a:r>
              <a:rPr lang="en-US" sz="2200" dirty="0">
                <a:latin typeface="Trebuchet MS" panose="020B0603020202020204" pitchFamily="34" charset="0"/>
              </a:rPr>
              <a:t> is </a:t>
            </a:r>
            <a:r>
              <a:rPr lang="en-US" sz="2200" dirty="0" err="1">
                <a:latin typeface="Trebuchet MS" panose="020B0603020202020204" pitchFamily="34" charset="0"/>
              </a:rPr>
              <a:t>een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bouwstof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Trebuchet MS" panose="020B0603020202020204" pitchFamily="34" charset="0"/>
              </a:rPr>
              <a:t>        </a:t>
            </a:r>
            <a:r>
              <a:rPr lang="en-US" sz="2200" dirty="0" err="1">
                <a:latin typeface="Trebuchet MS" panose="020B0603020202020204" pitchFamily="34" charset="0"/>
              </a:rPr>
              <a:t>eiwit</a:t>
            </a:r>
            <a:r>
              <a:rPr lang="en-US" sz="2200" dirty="0">
                <a:latin typeface="Trebuchet MS" panose="020B0603020202020204" pitchFamily="34" charset="0"/>
              </a:rPr>
              <a:t>: </a:t>
            </a:r>
            <a:r>
              <a:rPr lang="en-US" sz="2200" dirty="0" err="1">
                <a:latin typeface="Trebuchet MS" panose="020B0603020202020204" pitchFamily="34" charset="0"/>
              </a:rPr>
              <a:t>verminderde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conditie</a:t>
            </a:r>
            <a:endParaRPr lang="en-US" sz="2200" dirty="0">
              <a:latin typeface="Trebuchet MS" panose="020B0603020202020204" pitchFamily="34" charset="0"/>
            </a:endParaRPr>
          </a:p>
          <a:p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Trebuchet MS" panose="020B0603020202020204" pitchFamily="34" charset="0"/>
              </a:rPr>
              <a:t>        </a:t>
            </a:r>
            <a:r>
              <a:rPr lang="en-US" sz="2200" dirty="0" err="1">
                <a:latin typeface="Trebuchet MS" panose="020B0603020202020204" pitchFamily="34" charset="0"/>
              </a:rPr>
              <a:t>eiwit</a:t>
            </a:r>
            <a:r>
              <a:rPr lang="en-US" sz="2200" dirty="0">
                <a:latin typeface="Trebuchet MS" panose="020B0603020202020204" pitchFamily="34" charset="0"/>
              </a:rPr>
              <a:t>: </a:t>
            </a:r>
            <a:r>
              <a:rPr lang="en-US" sz="2200" dirty="0" err="1">
                <a:latin typeface="Trebuchet MS" panose="020B0603020202020204" pitchFamily="34" charset="0"/>
              </a:rPr>
              <a:t>lichamelijke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klachten</a:t>
            </a:r>
            <a:r>
              <a:rPr lang="en-US" sz="2200" dirty="0">
                <a:latin typeface="Trebuchet MS" panose="020B0603020202020204" pitchFamily="34" charset="0"/>
              </a:rPr>
              <a:t> en</a:t>
            </a:r>
          </a:p>
          <a:p>
            <a:pPr marL="0" indent="0">
              <a:buNone/>
            </a:pPr>
            <a:r>
              <a:rPr lang="en-US" sz="2200" dirty="0">
                <a:latin typeface="Trebuchet MS" panose="020B0603020202020204" pitchFamily="34" charset="0"/>
              </a:rPr>
              <a:t>        </a:t>
            </a:r>
            <a:r>
              <a:rPr lang="en-US" sz="2200" dirty="0" err="1">
                <a:latin typeface="Trebuchet MS" panose="020B0603020202020204" pitchFamily="34" charset="0"/>
              </a:rPr>
              <a:t>nierschade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Hoeveel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heb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ik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nodig</a:t>
            </a:r>
            <a:r>
              <a:rPr lang="en-US" sz="2200" dirty="0">
                <a:latin typeface="Trebuchet MS" panose="020B0603020202020204" pitchFamily="34" charset="0"/>
              </a:rPr>
              <a:t>? </a:t>
            </a:r>
          </a:p>
          <a:p>
            <a:endParaRPr lang="en-US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B283CD38-B6B7-4C5F-9E9A-AFC4D207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413" y="154540"/>
            <a:ext cx="2711450" cy="27114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0902681A-A6EC-44DA-BB71-B4C0805F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427" y="4965913"/>
            <a:ext cx="2584704" cy="17221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39211168-58A1-4468-A8C6-F1FFDBED1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786" y="2708114"/>
            <a:ext cx="2584704" cy="21701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016DF48E-1B57-4C23-8B86-B9C0598DE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125" y="154540"/>
            <a:ext cx="3314324" cy="255534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85712957-EA83-43FC-8C3C-047802DFE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913" y="2966255"/>
            <a:ext cx="2584704" cy="16538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38EF24CC-DE17-45CF-8E63-378AB7186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120" y="4620088"/>
            <a:ext cx="2367497" cy="2172824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xmlns="" id="{0A622073-D642-4F03-A000-9570BF51867D}"/>
              </a:ext>
            </a:extLst>
          </p:cNvPr>
          <p:cNvSpPr/>
          <p:nvPr/>
        </p:nvSpPr>
        <p:spPr>
          <a:xfrm>
            <a:off x="1123245" y="2708114"/>
            <a:ext cx="282222" cy="40584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omhoog 7">
            <a:extLst>
              <a:ext uri="{FF2B5EF4-FFF2-40B4-BE49-F238E27FC236}">
                <a16:creationId xmlns:a16="http://schemas.microsoft.com/office/drawing/2014/main" xmlns="" id="{0ADCDB77-B7F1-4E18-8C1B-C009C23F85B7}"/>
              </a:ext>
            </a:extLst>
          </p:cNvPr>
          <p:cNvSpPr/>
          <p:nvPr/>
        </p:nvSpPr>
        <p:spPr>
          <a:xfrm>
            <a:off x="1123245" y="3584209"/>
            <a:ext cx="282222" cy="412244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72758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Hoeveel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eiwit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heb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ik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nodig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?</a:t>
            </a:r>
            <a:endParaRPr lang="en-US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>
                <a:solidFill>
                  <a:srgbClr val="000000"/>
                </a:solidFill>
                <a:latin typeface="Trebuchet MS" panose="020B0603020202020204" pitchFamily="34" charset="0"/>
              </a:rPr>
              <a:t>Eiwitbehoefte hangt af van:</a:t>
            </a:r>
          </a:p>
          <a:p>
            <a:r>
              <a:rPr lang="nl-NL" sz="2200" dirty="0">
                <a:solidFill>
                  <a:srgbClr val="000000"/>
                </a:solidFill>
                <a:latin typeface="Trebuchet MS" panose="020B0603020202020204" pitchFamily="34" charset="0"/>
              </a:rPr>
              <a:t>Algehele conditie </a:t>
            </a:r>
          </a:p>
          <a:p>
            <a:r>
              <a:rPr lang="nl-NL" sz="2200" dirty="0">
                <a:solidFill>
                  <a:srgbClr val="000000"/>
                </a:solidFill>
                <a:latin typeface="Trebuchet MS" panose="020B0603020202020204" pitchFamily="34" charset="0"/>
              </a:rPr>
              <a:t>Leeftijd (&gt;70 jaar)</a:t>
            </a:r>
          </a:p>
          <a:p>
            <a:r>
              <a:rPr lang="nl-NL" sz="2200" dirty="0">
                <a:solidFill>
                  <a:srgbClr val="000000"/>
                </a:solidFill>
                <a:latin typeface="Trebuchet MS" panose="020B0603020202020204" pitchFamily="34" charset="0"/>
              </a:rPr>
              <a:t>Persoonlijke situatie (b.v. dialyse)</a:t>
            </a:r>
          </a:p>
          <a:p>
            <a:pPr marL="0" indent="0">
              <a:buNone/>
            </a:pPr>
            <a:endParaRPr lang="nl-NL" sz="2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NL" sz="2200" b="0" i="0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NL" sz="2200" b="0" i="0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Algemene richtlijn: </a:t>
            </a:r>
          </a:p>
          <a:p>
            <a:r>
              <a:rPr lang="nl-NL" sz="22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0.8 gram eiwit per kilogram lichaamsgewicht </a:t>
            </a:r>
          </a:p>
          <a:p>
            <a:pPr marL="0" indent="0">
              <a:buNone/>
            </a:pPr>
            <a:endParaRPr lang="nl-NL" sz="2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NL" sz="2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nl-NL" sz="22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93B3C2-E2DC-A741-B0B7-D6A3CFDF4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80" y="279527"/>
            <a:ext cx="4163836" cy="46001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447CFC29-FB7E-40F9-B863-2A437DB37D38}"/>
              </a:ext>
            </a:extLst>
          </p:cNvPr>
          <p:cNvSpPr txBox="1"/>
          <p:nvPr/>
        </p:nvSpPr>
        <p:spPr>
          <a:xfrm>
            <a:off x="7500380" y="5165520"/>
            <a:ext cx="4163836" cy="138499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1200" dirty="0">
              <a:latin typeface="Trebuchet MS" panose="020B0603020202020204" pitchFamily="34" charset="0"/>
            </a:endParaRPr>
          </a:p>
          <a:p>
            <a:pPr algn="ctr"/>
            <a:r>
              <a:rPr lang="nl-NL" sz="2400" dirty="0">
                <a:latin typeface="Trebuchet MS" panose="020B0603020202020204" pitchFamily="34" charset="0"/>
              </a:rPr>
              <a:t>75 kg x 0.8 = </a:t>
            </a:r>
          </a:p>
          <a:p>
            <a:pPr algn="ctr"/>
            <a:r>
              <a:rPr lang="nl-NL" sz="2400" dirty="0">
                <a:latin typeface="Trebuchet MS" panose="020B0603020202020204" pitchFamily="34" charset="0"/>
              </a:rPr>
              <a:t>ongeveer 60 gram per dag</a:t>
            </a:r>
          </a:p>
          <a:p>
            <a:pPr algn="ctr"/>
            <a:r>
              <a:rPr lang="nl-NL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5309E02F-2DC0-4D43-9F70-C367DC000037}"/>
              </a:ext>
            </a:extLst>
          </p:cNvPr>
          <p:cNvSpPr txBox="1"/>
          <p:nvPr/>
        </p:nvSpPr>
        <p:spPr>
          <a:xfrm>
            <a:off x="7834488" y="1387465"/>
            <a:ext cx="1162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Trebuchet MS" panose="020B0603020202020204" pitchFamily="34" charset="0"/>
              </a:rPr>
              <a:t>75 kg</a:t>
            </a:r>
          </a:p>
        </p:txBody>
      </p:sp>
    </p:spTree>
    <p:extLst>
      <p:ext uri="{BB962C8B-B14F-4D97-AF65-F5344CB8AC3E}">
        <p14:creationId xmlns:p14="http://schemas.microsoft.com/office/powerpoint/2010/main" xmlns="" val="83889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86E9F-5DA8-E84C-AC5A-BB77BEA0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32" y="365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Op het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programma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999E05-13B8-2A43-8FA9-E37784BA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454111729"/>
              </p:ext>
            </p:extLst>
          </p:nvPr>
        </p:nvGraphicFramePr>
        <p:xfrm>
          <a:off x="641732" y="1916935"/>
          <a:ext cx="10515600" cy="404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051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Hoeveel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eiwit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?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8C5A5BA4-47A0-439D-A326-227CEF8A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6" y="2116664"/>
            <a:ext cx="2806760" cy="19559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D026BEED-ABDA-424A-895E-347745C49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695" y="1964730"/>
            <a:ext cx="3234267" cy="215483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9AD3B132-984C-4B4B-9B75-3FE8725D9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61" y="2331934"/>
            <a:ext cx="2421466" cy="154938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0B58E3A8-1E7B-456D-82CF-AF0E72CFCE4F}"/>
              </a:ext>
            </a:extLst>
          </p:cNvPr>
          <p:cNvSpPr txBox="1"/>
          <p:nvPr/>
        </p:nvSpPr>
        <p:spPr>
          <a:xfrm>
            <a:off x="260381" y="4604386"/>
            <a:ext cx="3234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8 gram 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1 plak kaas/vlees = 5 gram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1 snee brood = 3 gram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E9BBE481-D703-414D-9A2C-D9180366CF34}"/>
              </a:ext>
            </a:extLst>
          </p:cNvPr>
          <p:cNvSpPr txBox="1"/>
          <p:nvPr/>
        </p:nvSpPr>
        <p:spPr>
          <a:xfrm>
            <a:off x="3826932" y="4587447"/>
            <a:ext cx="2438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7.5 gram 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Yoghurt = 6 gram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Muesli = 1 gram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Fruit = 0 gram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xmlns="" id="{491A4FA1-9226-4D9A-93A6-2275E6E46508}"/>
              </a:ext>
            </a:extLst>
          </p:cNvPr>
          <p:cNvSpPr txBox="1"/>
          <p:nvPr/>
        </p:nvSpPr>
        <p:spPr>
          <a:xfrm>
            <a:off x="6870637" y="4604383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20-25 gram 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per portie vlees/vis/kip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E78CA73E-8D3C-4932-8B44-153FD50B5B3F}"/>
              </a:ext>
            </a:extLst>
          </p:cNvPr>
          <p:cNvSpPr txBox="1"/>
          <p:nvPr/>
        </p:nvSpPr>
        <p:spPr>
          <a:xfrm>
            <a:off x="9618133" y="4587447"/>
            <a:ext cx="231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rebuchet MS" panose="020B0603020202020204" pitchFamily="34" charset="0"/>
              </a:rPr>
              <a:t>5 gram </a:t>
            </a:r>
          </a:p>
          <a:p>
            <a:pPr algn="ctr"/>
            <a:r>
              <a:rPr lang="nl-NL" sz="2000" dirty="0">
                <a:latin typeface="Trebuchet MS" panose="020B0603020202020204" pitchFamily="34" charset="0"/>
              </a:rPr>
              <a:t>Handje nootjes </a:t>
            </a:r>
          </a:p>
        </p:txBody>
      </p:sp>
      <p:pic>
        <p:nvPicPr>
          <p:cNvPr id="2050" name="Picture 2" descr="Hoe ziet 25 gram noten eruit? | Gezondheids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8133" y="1971111"/>
            <a:ext cx="2335912" cy="233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95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Plantaardig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eiwit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20862"/>
            <a:ext cx="10515600" cy="4351338"/>
          </a:xfrm>
        </p:spPr>
        <p:txBody>
          <a:bodyPr>
            <a:noAutofit/>
          </a:bodyPr>
          <a:lstStyle/>
          <a:p>
            <a:r>
              <a:rPr lang="nl-NL" sz="2200" dirty="0">
                <a:latin typeface="Trebuchet MS" panose="020B0603020202020204" pitchFamily="34" charset="0"/>
              </a:rPr>
              <a:t>Milieu impact, dierenleed, gezondheid</a:t>
            </a:r>
          </a:p>
          <a:p>
            <a:endParaRPr lang="nl-NL" sz="2200" dirty="0">
              <a:latin typeface="Trebuchet MS" panose="020B0603020202020204" pitchFamily="34" charset="0"/>
            </a:endParaRPr>
          </a:p>
          <a:p>
            <a:r>
              <a:rPr lang="nl-NL" sz="2200" dirty="0">
                <a:latin typeface="Trebuchet MS" panose="020B0603020202020204" pitchFamily="34" charset="0"/>
              </a:rPr>
              <a:t>Gezondheidsraad: minder dierlijk, meer plantaardig (60-40% </a:t>
            </a:r>
            <a:r>
              <a:rPr lang="nl-NL" sz="2200" dirty="0">
                <a:latin typeface="Trebuchet MS" panose="020B0603020202020204" pitchFamily="34" charset="0"/>
                <a:sym typeface="Wingdings" pitchFamily="2" charset="2"/>
              </a:rPr>
              <a:t></a:t>
            </a:r>
            <a:r>
              <a:rPr lang="nl-NL" sz="2200" dirty="0">
                <a:latin typeface="Trebuchet MS" panose="020B0603020202020204" pitchFamily="34" charset="0"/>
              </a:rPr>
              <a:t> 40-60%)</a:t>
            </a:r>
          </a:p>
          <a:p>
            <a:pPr marL="0" indent="0">
              <a:buNone/>
            </a:pPr>
            <a:endParaRPr lang="nl-NL" sz="2200" dirty="0">
              <a:latin typeface="Trebuchet MS" panose="020B0603020202020204" pitchFamily="34" charset="0"/>
            </a:endParaRPr>
          </a:p>
          <a:p>
            <a:r>
              <a:rPr lang="nl-NL" sz="2200" dirty="0">
                <a:latin typeface="Trebuchet MS" panose="020B0603020202020204" pitchFamily="34" charset="0"/>
              </a:rPr>
              <a:t>Dierlijk niet-zuivel eiwit kan achteruitgang nierfunctie bij nierschade versnellen</a:t>
            </a:r>
          </a:p>
          <a:p>
            <a:pPr lvl="1"/>
            <a:r>
              <a:rPr lang="nl-NL" sz="2200" dirty="0">
                <a:latin typeface="Trebuchet MS" panose="020B0603020202020204" pitchFamily="34" charset="0"/>
              </a:rPr>
              <a:t>Rijk aan vezels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kalium</a:t>
            </a:r>
            <a:r>
              <a:rPr lang="en-US" sz="2200" dirty="0">
                <a:latin typeface="Trebuchet MS" panose="020B0603020202020204" pitchFamily="34" charset="0"/>
              </a:rPr>
              <a:t>*, </a:t>
            </a:r>
            <a:r>
              <a:rPr lang="en-US" sz="2200" dirty="0" err="1">
                <a:latin typeface="Trebuchet MS" panose="020B0603020202020204" pitchFamily="34" charset="0"/>
              </a:rPr>
              <a:t>vitaminen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mineralen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gezonde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vetten</a:t>
            </a:r>
            <a:endParaRPr lang="en-US" sz="2200" dirty="0">
              <a:latin typeface="Trebuchet MS" panose="020B0603020202020204" pitchFamily="34" charset="0"/>
            </a:endParaRPr>
          </a:p>
          <a:p>
            <a:pPr lvl="1"/>
            <a:r>
              <a:rPr lang="en-US" sz="2200" dirty="0">
                <a:latin typeface="Trebuchet MS" panose="020B0603020202020204" pitchFamily="34" charset="0"/>
              </a:rPr>
              <a:t>Lager in </a:t>
            </a:r>
            <a:r>
              <a:rPr lang="en-US" sz="2200" dirty="0" err="1">
                <a:latin typeface="Trebuchet MS" panose="020B0603020202020204" pitchFamily="34" charset="0"/>
              </a:rPr>
              <a:t>zout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eiwit</a:t>
            </a:r>
            <a:r>
              <a:rPr lang="en-US" sz="2200" dirty="0">
                <a:latin typeface="Trebuchet MS" panose="020B0603020202020204" pitchFamily="34" charset="0"/>
              </a:rPr>
              <a:t> (en </a:t>
            </a:r>
            <a:r>
              <a:rPr lang="en-US" sz="2200" dirty="0" err="1">
                <a:latin typeface="Trebuchet MS" panose="020B0603020202020204" pitchFamily="34" charset="0"/>
              </a:rPr>
              <a:t>fosfaat</a:t>
            </a:r>
            <a:r>
              <a:rPr lang="en-US" sz="2200" dirty="0">
                <a:latin typeface="Trebuchet MS" panose="020B0603020202020204" pitchFamily="34" charset="0"/>
              </a:rPr>
              <a:t>), </a:t>
            </a:r>
            <a:r>
              <a:rPr lang="en-US" sz="2200" dirty="0" err="1">
                <a:latin typeface="Trebuchet MS" panose="020B0603020202020204" pitchFamily="34" charset="0"/>
              </a:rPr>
              <a:t>zuurbelasting</a:t>
            </a:r>
            <a:endParaRPr lang="en-US" sz="2200" dirty="0">
              <a:latin typeface="Trebuchet MS" panose="020B0603020202020204" pitchFamily="34" charset="0"/>
            </a:endParaRPr>
          </a:p>
          <a:p>
            <a:pPr lvl="1"/>
            <a:r>
              <a:rPr lang="en-US" sz="2200" i="1" dirty="0">
                <a:latin typeface="Trebuchet MS" panose="020B0603020202020204" pitchFamily="34" charset="0"/>
              </a:rPr>
              <a:t>*</a:t>
            </a:r>
            <a:r>
              <a:rPr lang="en-US" sz="2200" i="1" dirty="0" err="1">
                <a:latin typeface="Trebuchet MS" panose="020B0603020202020204" pitchFamily="34" charset="0"/>
              </a:rPr>
              <a:t>Hoog</a:t>
            </a:r>
            <a:r>
              <a:rPr lang="en-US" sz="2200" i="1" dirty="0">
                <a:latin typeface="Trebuchet MS" panose="020B0603020202020204" pitchFamily="34" charset="0"/>
              </a:rPr>
              <a:t> </a:t>
            </a:r>
            <a:r>
              <a:rPr lang="en-US" sz="2200" i="1" dirty="0" err="1">
                <a:latin typeface="Trebuchet MS" panose="020B0603020202020204" pitchFamily="34" charset="0"/>
              </a:rPr>
              <a:t>kalium</a:t>
            </a:r>
            <a:r>
              <a:rPr lang="en-US" sz="2200" i="1" dirty="0">
                <a:latin typeface="Trebuchet MS" panose="020B0603020202020204" pitchFamily="34" charset="0"/>
              </a:rPr>
              <a:t>? </a:t>
            </a:r>
            <a:r>
              <a:rPr lang="en-US" sz="2200" i="1" dirty="0" err="1">
                <a:latin typeface="Trebuchet MS" panose="020B0603020202020204" pitchFamily="34" charset="0"/>
              </a:rPr>
              <a:t>Onvolwaardig</a:t>
            </a:r>
            <a:r>
              <a:rPr lang="en-US" sz="2200" i="1" dirty="0">
                <a:latin typeface="Trebuchet MS" panose="020B0603020202020204" pitchFamily="34" charset="0"/>
              </a:rPr>
              <a:t> </a:t>
            </a:r>
            <a:r>
              <a:rPr lang="en-US" sz="2200" i="1" dirty="0" err="1">
                <a:latin typeface="Trebuchet MS" panose="020B0603020202020204" pitchFamily="34" charset="0"/>
              </a:rPr>
              <a:t>eiwit</a:t>
            </a:r>
            <a:r>
              <a:rPr lang="en-US" sz="2200" i="1" dirty="0">
                <a:latin typeface="Trebuchet MS" panose="020B0603020202020204" pitchFamily="34" charset="0"/>
              </a:rPr>
              <a:t>?</a:t>
            </a:r>
          </a:p>
          <a:p>
            <a:pPr marL="0" indent="0">
              <a:buNone/>
            </a:pP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 err="1">
                <a:latin typeface="Trebuchet MS" panose="020B0603020202020204" pitchFamily="34" charset="0"/>
              </a:rPr>
              <a:t>Volwaardig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vervangen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dirty="0" err="1">
                <a:latin typeface="Trebuchet MS" panose="020B0603020202020204" pitchFamily="34" charset="0"/>
              </a:rPr>
              <a:t>o.a</a:t>
            </a:r>
            <a:r>
              <a:rPr lang="en-US" sz="2200" dirty="0">
                <a:latin typeface="Trebuchet MS" panose="020B0603020202020204" pitchFamily="34" charset="0"/>
              </a:rPr>
              <a:t>. </a:t>
            </a:r>
            <a:r>
              <a:rPr lang="en-US" sz="2200" dirty="0" err="1">
                <a:latin typeface="Trebuchet MS" panose="020B0603020202020204" pitchFamily="34" charset="0"/>
              </a:rPr>
              <a:t>vleesopvolgers</a:t>
            </a:r>
            <a:r>
              <a:rPr lang="en-US" sz="2200" dirty="0">
                <a:latin typeface="Trebuchet MS" panose="020B0603020202020204" pitchFamily="34" charset="0"/>
              </a:rPr>
              <a:t> &amp; </a:t>
            </a:r>
            <a:r>
              <a:rPr lang="en-US" sz="2200" dirty="0" err="1">
                <a:latin typeface="Trebuchet MS" panose="020B0603020202020204" pitchFamily="34" charset="0"/>
              </a:rPr>
              <a:t>plantaardige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latin typeface="Trebuchet MS" panose="020B0603020202020204" pitchFamily="34" charset="0"/>
              </a:rPr>
              <a:t>dranken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/>
            </a:r>
            <a:br>
              <a:rPr lang="en-US" sz="2000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Scoping sessie Consument en Eiwittransitie – Grow 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089" y="-3055938"/>
            <a:ext cx="4410485" cy="29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lantaard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381" y="224851"/>
            <a:ext cx="4241277" cy="21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848E9D-9E41-8D4C-A113-7AEA1408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" y="4687390"/>
            <a:ext cx="1763763" cy="17637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E80A33-7B96-CA4F-967C-1ED3F658C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303" y="2296170"/>
            <a:ext cx="601394" cy="34102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dirty="0"/>
              <a:t>						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C049BE8D-B84A-E143-8BD6-4E03F1D9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Eetwissels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42" y="1690688"/>
            <a:ext cx="1246674" cy="13505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265" y="1787794"/>
            <a:ext cx="1270318" cy="121557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583" y="2019018"/>
            <a:ext cx="555877" cy="75312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5047" y="1737219"/>
            <a:ext cx="1040588" cy="140041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861" y="1249738"/>
            <a:ext cx="785208" cy="224438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168" y="4081689"/>
            <a:ext cx="1737688" cy="14406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066" y="4687390"/>
            <a:ext cx="1781864" cy="130327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6140" y="4087613"/>
            <a:ext cx="783626" cy="119955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1721" y="4132732"/>
            <a:ext cx="1265458" cy="133851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810" y="3589814"/>
            <a:ext cx="2318306" cy="127474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2144" y="2075320"/>
            <a:ext cx="1336582" cy="74529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8908" y="1883692"/>
            <a:ext cx="1380269" cy="10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8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8695" y="1592877"/>
            <a:ext cx="1501667" cy="2041969"/>
          </a:xfrm>
          <a:prstGeom prst="rect">
            <a:avLst/>
          </a:prstGeom>
          <a:ln w="3175">
            <a:noFill/>
          </a:ln>
        </p:spPr>
      </p:pic>
      <p:pic>
        <p:nvPicPr>
          <p:cNvPr id="3082" name="Picture 10" descr="Hebt u nieren.nl al bezoch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569" y="1252543"/>
            <a:ext cx="2111176" cy="11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es Ik Gezond? - Apps op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811" y="3931420"/>
            <a:ext cx="1858962" cy="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596" y="1001588"/>
            <a:ext cx="2565211" cy="248258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596" y="3537034"/>
            <a:ext cx="2338644" cy="274831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986" y="5326884"/>
            <a:ext cx="1946612" cy="116599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1FBBC886-054B-124F-9C68-D0D47A92B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9677" y="483769"/>
            <a:ext cx="1710120" cy="1276889"/>
          </a:xfrm>
          <a:prstGeom prst="rect">
            <a:avLst/>
          </a:prstGeom>
        </p:spPr>
      </p:pic>
      <p:pic>
        <p:nvPicPr>
          <p:cNvPr id="29" name="Picture 22" descr="bouillonblokjes-zou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9677" y="5316783"/>
            <a:ext cx="3125939" cy="10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77F8DC-EF68-8F45-94C6-534491D1FE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2872" y="2064853"/>
            <a:ext cx="1968641" cy="1976391"/>
          </a:xfrm>
          <a:prstGeom prst="rect">
            <a:avLst/>
          </a:prstGeom>
        </p:spPr>
      </p:pic>
      <p:pic>
        <p:nvPicPr>
          <p:cNvPr id="3074" name="Picture 2" descr="bol.com | Spice Wise Too, Michel Hanssen | 9789082315219 | Boek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5169" y="3053049"/>
            <a:ext cx="1566492" cy="19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xmlns="" id="{E1B053AC-747F-5B48-ABD6-6F765F87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Praktische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tips</a:t>
            </a:r>
          </a:p>
        </p:txBody>
      </p:sp>
      <p:pic>
        <p:nvPicPr>
          <p:cNvPr id="20" name="Picture 6" descr="https://www.nvn.nl/media/3011/brochure-eten-en-drinken-als-uw-nieren-niet-goed-meer-werken.png">
            <a:extLst>
              <a:ext uri="{FF2B5EF4-FFF2-40B4-BE49-F238E27FC236}">
                <a16:creationId xmlns:a16="http://schemas.microsoft.com/office/drawing/2014/main" xmlns="" id="{05CE254D-302A-FB47-A881-FCB7C26A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76" y="2326156"/>
            <a:ext cx="1991310" cy="28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5">
            <a:extLst>
              <a:ext uri="{FF2B5EF4-FFF2-40B4-BE49-F238E27FC236}">
                <a16:creationId xmlns:a16="http://schemas.microsoft.com/office/drawing/2014/main" xmlns="" id="{FA720EF9-489B-AE49-AE56-86F283785E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0533" y="3860706"/>
            <a:ext cx="1946620" cy="2701208"/>
          </a:xfrm>
          <a:prstGeom prst="rect">
            <a:avLst/>
          </a:prstGeom>
        </p:spPr>
      </p:pic>
      <p:pic>
        <p:nvPicPr>
          <p:cNvPr id="22" name="Afbeelding 8">
            <a:extLst>
              <a:ext uri="{FF2B5EF4-FFF2-40B4-BE49-F238E27FC236}">
                <a16:creationId xmlns:a16="http://schemas.microsoft.com/office/drawing/2014/main" xmlns="" id="{8AB7646B-412D-BA45-A88C-101A4DF8E3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006" y="5189073"/>
            <a:ext cx="614767" cy="434435"/>
          </a:xfrm>
          <a:prstGeom prst="rect">
            <a:avLst/>
          </a:prstGeom>
        </p:spPr>
      </p:pic>
      <p:pic>
        <p:nvPicPr>
          <p:cNvPr id="23" name="Afbeelding 10">
            <a:extLst>
              <a:ext uri="{FF2B5EF4-FFF2-40B4-BE49-F238E27FC236}">
                <a16:creationId xmlns:a16="http://schemas.microsoft.com/office/drawing/2014/main" xmlns="" id="{58A85C0F-2E58-354B-AEC3-A8F91DF646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534" y="6054402"/>
            <a:ext cx="901766" cy="4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26" y="178544"/>
            <a:ext cx="10113398" cy="6572801"/>
          </a:xfrm>
          <a:prstGeom prst="rect">
            <a:avLst/>
          </a:prstGeom>
        </p:spPr>
      </p:pic>
      <p:pic>
        <p:nvPicPr>
          <p:cNvPr id="3" name="Picture 10" descr="Hebt u nieren.nl al bezocht?">
            <a:extLst>
              <a:ext uri="{FF2B5EF4-FFF2-40B4-BE49-F238E27FC236}">
                <a16:creationId xmlns:a16="http://schemas.microsoft.com/office/drawing/2014/main" xmlns="" id="{C7FEF6BC-99CC-9B4F-9F4B-DE5E63EC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6988" y="178545"/>
            <a:ext cx="1459636" cy="8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4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101" y="652360"/>
            <a:ext cx="10766044" cy="1325563"/>
          </a:xfrm>
        </p:spPr>
        <p:txBody>
          <a:bodyPr/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Samenwerking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met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een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diëtist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b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3101" y="1715911"/>
            <a:ext cx="9979659" cy="48134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rebuchet MS" panose="020B0603020202020204" pitchFamily="34" charset="0"/>
              </a:rPr>
              <a:t>Licht tot matige nierschade: eventueel diëtist via huisarts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rebuchet MS" panose="020B0603020202020204" pitchFamily="34" charset="0"/>
              </a:rPr>
              <a:t>Indien verwezen naar nefroloog: gespecialiseerd diëtist in nierziekten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rebuchet MS" panose="020B0603020202020204" pitchFamily="34" charset="0"/>
              </a:rPr>
              <a:t>Vraag om contact met diëtist voor individuele dieetadviezen </a:t>
            </a:r>
          </a:p>
          <a:p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Nieuwe artsenwijzer helpt bij verwijzing naar diëtist | NN Mob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1643" y="564410"/>
            <a:ext cx="2467502" cy="115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27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03F60-ED95-8E4A-9977-7BDBB7B4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Een</a:t>
            </a:r>
            <a:r>
              <a:rPr lang="en-US" sz="36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beetje</a:t>
            </a:r>
            <a:r>
              <a:rPr lang="en-US" sz="36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 minder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Kalium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&amp;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Zout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7F4F57-43FE-B342-A0FD-02568013A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jdelijke aanduiding voor dianummer 6">
            <a:extLst>
              <a:ext uri="{FF2B5EF4-FFF2-40B4-BE49-F238E27FC236}">
                <a16:creationId xmlns:a16="http://schemas.microsoft.com/office/drawing/2014/main" xmlns="" id="{4F882854-4C72-6541-95BC-6777DC7E6955}"/>
              </a:ext>
            </a:extLst>
          </p:cNvPr>
          <p:cNvSpPr txBox="1">
            <a:spLocks/>
          </p:cNvSpPr>
          <p:nvPr/>
        </p:nvSpPr>
        <p:spPr>
          <a:xfrm>
            <a:off x="8771192" y="7561248"/>
            <a:ext cx="4183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A188FA-AAFE-4713-8BE1-64CAD04AEEC4}" type="slidenum">
              <a:rPr lang="nl-NL" smtClean="0"/>
              <a:pPr/>
              <a:t>37</a:t>
            </a:fld>
            <a:endParaRPr lang="nl-NL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xmlns="" id="{51F0D19A-02CA-3949-B3EC-6B41E078D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2" y="1474136"/>
            <a:ext cx="9348619" cy="52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2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8582" y="873523"/>
            <a:ext cx="8077200" cy="1325563"/>
          </a:xfrm>
        </p:spPr>
        <p:txBody>
          <a:bodyPr/>
          <a:lstStyle/>
          <a:p>
            <a:r>
              <a:rPr lang="en-US" dirty="0"/>
              <a:t>Fruit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43C16-A8C3-4ECE-9507-C6F244AFEC8B}" type="slidenum">
              <a:rPr lang="en-US" altLang="nl-NL" smtClean="0"/>
              <a:pPr/>
              <a:t>38</a:t>
            </a:fld>
            <a:endParaRPr lang="en-US" altLang="nl-NL"/>
          </a:p>
        </p:txBody>
      </p:sp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43" y="305012"/>
            <a:ext cx="9455218" cy="60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D6C824-E532-0942-9865-26467F7C6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861" y="334314"/>
            <a:ext cx="2236966" cy="298262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006" y="3799953"/>
            <a:ext cx="1377997" cy="835516"/>
          </a:xfrm>
          <a:prstGeom prst="rect">
            <a:avLst/>
          </a:prstGeom>
        </p:spPr>
      </p:pic>
      <p:sp>
        <p:nvSpPr>
          <p:cNvPr id="11" name="Vermenigvuldigen 10"/>
          <p:cNvSpPr/>
          <p:nvPr/>
        </p:nvSpPr>
        <p:spPr>
          <a:xfrm>
            <a:off x="10293418" y="3647112"/>
            <a:ext cx="943725" cy="1225171"/>
          </a:xfrm>
          <a:prstGeom prst="mathMultiply">
            <a:avLst>
              <a:gd name="adj1" fmla="val 14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Ananas | Ekoplaza | De grootste biologische supermarktketen van Nederland">
            <a:extLst>
              <a:ext uri="{FF2B5EF4-FFF2-40B4-BE49-F238E27FC236}">
                <a16:creationId xmlns:a16="http://schemas.microsoft.com/office/drawing/2014/main" xmlns="" id="{B6ACEF94-1B80-41D5-A2D0-F201E230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2006" y="5355301"/>
            <a:ext cx="1525958" cy="9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3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43C16-A8C3-4ECE-9507-C6F244AFEC8B}" type="slidenum">
              <a:rPr lang="en-US" altLang="nl-NL" smtClean="0"/>
              <a:pPr/>
              <a:t>39</a:t>
            </a:fld>
            <a:endParaRPr lang="en-US" alt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081"/>
            <a:ext cx="9826128" cy="63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8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5F920-6588-6247-86D3-BD69341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Niergezondheid</a:t>
            </a:r>
            <a:endParaRPr lang="en-US" sz="32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879" y="2615438"/>
            <a:ext cx="2614032" cy="2178729"/>
          </a:xfrm>
        </p:spPr>
      </p:pic>
      <p:sp>
        <p:nvSpPr>
          <p:cNvPr id="7" name="Pijl-rechts 6"/>
          <p:cNvSpPr/>
          <p:nvPr/>
        </p:nvSpPr>
        <p:spPr>
          <a:xfrm rot="20546940">
            <a:off x="7163999" y="2057593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jl-rechts 7"/>
          <p:cNvSpPr/>
          <p:nvPr/>
        </p:nvSpPr>
        <p:spPr>
          <a:xfrm>
            <a:off x="7974462" y="3462487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jl-rechts 8"/>
          <p:cNvSpPr/>
          <p:nvPr/>
        </p:nvSpPr>
        <p:spPr>
          <a:xfrm rot="1549333">
            <a:off x="7130005" y="4932708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jl-links 14"/>
          <p:cNvSpPr/>
          <p:nvPr/>
        </p:nvSpPr>
        <p:spPr>
          <a:xfrm>
            <a:off x="2486151" y="3462487"/>
            <a:ext cx="978408" cy="484632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jl-links 15"/>
          <p:cNvSpPr/>
          <p:nvPr/>
        </p:nvSpPr>
        <p:spPr>
          <a:xfrm rot="19917123">
            <a:off x="3407300" y="49327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jl-links 16"/>
          <p:cNvSpPr/>
          <p:nvPr/>
        </p:nvSpPr>
        <p:spPr>
          <a:xfrm rot="1040140">
            <a:off x="3306031" y="2059074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vak 18"/>
          <p:cNvSpPr txBox="1"/>
          <p:nvPr/>
        </p:nvSpPr>
        <p:spPr>
          <a:xfrm>
            <a:off x="766482" y="1534425"/>
            <a:ext cx="2869648" cy="482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kstvak 19"/>
          <p:cNvSpPr txBox="1"/>
          <p:nvPr/>
        </p:nvSpPr>
        <p:spPr>
          <a:xfrm>
            <a:off x="1389201" y="1921351"/>
            <a:ext cx="3527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Voeding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kstvak 20"/>
          <p:cNvSpPr txBox="1"/>
          <p:nvPr/>
        </p:nvSpPr>
        <p:spPr>
          <a:xfrm>
            <a:off x="1227378" y="5219123"/>
            <a:ext cx="24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Overgewicht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9298237" y="3473969"/>
            <a:ext cx="26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Leeftijd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727021" y="1894732"/>
            <a:ext cx="262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Medicatie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8626207" y="5214203"/>
            <a:ext cx="315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Genetische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factoren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1042198" y="3462487"/>
            <a:ext cx="191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Roken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29658" y="1534425"/>
            <a:ext cx="4063221" cy="1325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jl-rechts 7">
            <a:extLst>
              <a:ext uri="{FF2B5EF4-FFF2-40B4-BE49-F238E27FC236}">
                <a16:creationId xmlns:a16="http://schemas.microsoft.com/office/drawing/2014/main" xmlns="" id="{8065A36D-9683-2645-93B4-D2036122803D}"/>
              </a:ext>
            </a:extLst>
          </p:cNvPr>
          <p:cNvSpPr/>
          <p:nvPr/>
        </p:nvSpPr>
        <p:spPr>
          <a:xfrm rot="5400000">
            <a:off x="5270363" y="5202719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kstvak 24">
            <a:extLst>
              <a:ext uri="{FF2B5EF4-FFF2-40B4-BE49-F238E27FC236}">
                <a16:creationId xmlns:a16="http://schemas.microsoft.com/office/drawing/2014/main" xmlns="" id="{B6137444-544B-E540-BB18-29A2CE422D94}"/>
              </a:ext>
            </a:extLst>
          </p:cNvPr>
          <p:cNvSpPr txBox="1"/>
          <p:nvPr/>
        </p:nvSpPr>
        <p:spPr>
          <a:xfrm>
            <a:off x="5041882" y="6004144"/>
            <a:ext cx="315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Beweging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459750" y="5713463"/>
            <a:ext cx="7988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Trebuchet MS" panose="020B0603020202020204" pitchFamily="34" charset="0"/>
              </a:rPr>
              <a:t>Waar te koop?</a:t>
            </a:r>
            <a:r>
              <a:rPr lang="nl-NL" sz="2400" dirty="0">
                <a:latin typeface="Trebuchet MS" panose="020B0603020202020204" pitchFamily="34" charset="0"/>
              </a:rPr>
              <a:t>	</a:t>
            </a:r>
            <a:r>
              <a:rPr lang="nl-NL" sz="2400" dirty="0">
                <a:latin typeface="Trebuchet MS" panose="020B0603020202020204" pitchFamily="34" charset="0"/>
                <a:hlinkClick r:id="rId4"/>
              </a:rPr>
              <a:t>https://www.iamafoodie.nl/kalium</a:t>
            </a:r>
            <a:endParaRPr lang="nl-NL" sz="2400" dirty="0">
              <a:latin typeface="Trebuchet MS" panose="020B0603020202020204" pitchFamily="34" charset="0"/>
            </a:endParaRPr>
          </a:p>
          <a:p>
            <a:r>
              <a:rPr lang="nl-NL" sz="2400" dirty="0">
                <a:latin typeface="Trebuchet MS" panose="020B0603020202020204" pitchFamily="34" charset="0"/>
              </a:rPr>
              <a:t>			</a:t>
            </a:r>
            <a:r>
              <a:rPr lang="nl-NL" sz="2400" dirty="0">
                <a:latin typeface="Trebuchet MS" panose="020B0603020202020204" pitchFamily="34" charset="0"/>
                <a:hlinkClick r:id="rId5"/>
              </a:rPr>
              <a:t>www.bol.com</a:t>
            </a:r>
            <a:r>
              <a:rPr lang="nl-NL" sz="2400" dirty="0">
                <a:latin typeface="Trebuchet MS" panose="020B0603020202020204" pitchFamily="34" charset="0"/>
              </a:rPr>
              <a:t>  </a:t>
            </a:r>
          </a:p>
          <a:p>
            <a:r>
              <a:rPr lang="nl-NL" sz="2400" i="1" dirty="0">
                <a:latin typeface="Trebuchet MS" panose="020B0603020202020204" pitchFamily="34" charset="0"/>
              </a:rPr>
              <a:t>			</a:t>
            </a:r>
            <a:endParaRPr lang="nl-NL" sz="2400" dirty="0">
              <a:latin typeface="Trebuchet MS" panose="020B060302020202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115" y="638978"/>
            <a:ext cx="7279646" cy="471092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751" y="78139"/>
            <a:ext cx="5325346" cy="206207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171" y="2219964"/>
            <a:ext cx="4406590" cy="17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30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102" y="707072"/>
            <a:ext cx="10766044" cy="1325563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Take </a:t>
            </a:r>
            <a:r>
              <a:rPr lang="en-US" sz="3600" b="1">
                <a:solidFill>
                  <a:srgbClr val="0070C0"/>
                </a:solidFill>
                <a:latin typeface="Trebuchet MS" panose="020B0603020202020204" pitchFamily="34" charset="0"/>
              </a:rPr>
              <a:t>home message 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3102" y="2316799"/>
            <a:ext cx="11036922" cy="386016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703020202090204" pitchFamily="34" charset="0"/>
              </a:rPr>
              <a:t>Kies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zelf</a:t>
            </a:r>
            <a:r>
              <a:rPr lang="en-US" sz="2400" dirty="0">
                <a:latin typeface="Trebuchet MS" panose="020B0703020202090204" pitchFamily="34" charset="0"/>
              </a:rPr>
              <a:t> hoe het eten </a:t>
            </a:r>
            <a:r>
              <a:rPr lang="en-US" sz="2400" dirty="0" err="1">
                <a:latin typeface="Trebuchet MS" panose="020B0703020202090204" pitchFamily="34" charset="0"/>
              </a:rPr>
              <a:t>smaakt</a:t>
            </a:r>
            <a:r>
              <a:rPr lang="en-US" sz="2400" dirty="0">
                <a:latin typeface="Trebuchet MS" panose="020B0703020202090204" pitchFamily="34" charset="0"/>
              </a:rPr>
              <a:t>, </a:t>
            </a:r>
            <a:r>
              <a:rPr lang="en-US" sz="2400" dirty="0" err="1">
                <a:latin typeface="Trebuchet MS" panose="020B0703020202090204" pitchFamily="34" charset="0"/>
              </a:rPr>
              <a:t>weet</a:t>
            </a:r>
            <a:r>
              <a:rPr lang="en-US" sz="2400" dirty="0">
                <a:latin typeface="Trebuchet MS" panose="020B0703020202090204" pitchFamily="34" charset="0"/>
              </a:rPr>
              <a:t> wat je </a:t>
            </a:r>
            <a:r>
              <a:rPr lang="en-US" sz="2400" dirty="0" err="1">
                <a:latin typeface="Trebuchet MS" panose="020B0703020202090204" pitchFamily="34" charset="0"/>
              </a:rPr>
              <a:t>eet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703020202090204" pitchFamily="34" charset="0"/>
              </a:rPr>
              <a:t>Voedingspatroon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ipv</a:t>
            </a:r>
            <a:r>
              <a:rPr lang="en-US" sz="2400" dirty="0">
                <a:latin typeface="Trebuchet MS" panose="020B0703020202090204" pitchFamily="34" charset="0"/>
              </a:rPr>
              <a:t> ‘</a:t>
            </a:r>
            <a:r>
              <a:rPr lang="en-US" sz="2400" dirty="0" err="1">
                <a:latin typeface="Trebuchet MS" panose="020B0703020202090204" pitchFamily="34" charset="0"/>
              </a:rPr>
              <a:t>goede</a:t>
            </a:r>
            <a:r>
              <a:rPr lang="en-US" sz="2400" dirty="0">
                <a:latin typeface="Trebuchet MS" panose="020B0703020202090204" pitchFamily="34" charset="0"/>
              </a:rPr>
              <a:t>’ &amp; ‘</a:t>
            </a:r>
            <a:r>
              <a:rPr lang="en-US" sz="2400" dirty="0" err="1">
                <a:latin typeface="Trebuchet MS" panose="020B0703020202090204" pitchFamily="34" charset="0"/>
              </a:rPr>
              <a:t>slechte</a:t>
            </a:r>
            <a:r>
              <a:rPr lang="en-US" sz="2400" dirty="0">
                <a:latin typeface="Trebuchet MS" panose="020B0703020202090204" pitchFamily="34" charset="0"/>
              </a:rPr>
              <a:t>’ </a:t>
            </a:r>
            <a:r>
              <a:rPr lang="en-US" sz="2400" dirty="0" err="1">
                <a:latin typeface="Trebuchet MS" panose="020B0703020202090204" pitchFamily="34" charset="0"/>
              </a:rPr>
              <a:t>voedingsmiddelen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703020202090204" pitchFamily="34" charset="0"/>
              </a:rPr>
              <a:t>Blijf</a:t>
            </a:r>
            <a:r>
              <a:rPr lang="en-US" sz="2400" dirty="0">
                <a:latin typeface="Trebuchet MS" panose="020B0703020202090204" pitchFamily="34" charset="0"/>
              </a:rPr>
              <a:t> op </a:t>
            </a:r>
            <a:r>
              <a:rPr lang="en-US" sz="2400" dirty="0" err="1">
                <a:latin typeface="Trebuchet MS" panose="020B0703020202090204" pitchFamily="34" charset="0"/>
              </a:rPr>
              <a:t>gewicht</a:t>
            </a:r>
            <a:r>
              <a:rPr lang="en-US" sz="2400" dirty="0">
                <a:latin typeface="Trebuchet MS" panose="020B0703020202090204" pitchFamily="34" charset="0"/>
              </a:rPr>
              <a:t> &amp; in </a:t>
            </a:r>
            <a:r>
              <a:rPr lang="en-US" sz="2400" dirty="0" err="1">
                <a:latin typeface="Trebuchet MS" panose="020B0703020202090204" pitchFamily="34" charset="0"/>
              </a:rPr>
              <a:t>beweging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703020202090204" pitchFamily="34" charset="0"/>
              </a:rPr>
              <a:t>Betrek</a:t>
            </a:r>
            <a:r>
              <a:rPr lang="en-US" sz="2400" dirty="0">
                <a:latin typeface="Trebuchet MS" panose="020B0703020202090204" pitchFamily="34" charset="0"/>
              </a:rPr>
              <a:t> je </a:t>
            </a:r>
            <a:r>
              <a:rPr lang="en-US" sz="2400" dirty="0" err="1">
                <a:latin typeface="Trebuchet MS" panose="020B0703020202090204" pitchFamily="34" charset="0"/>
              </a:rPr>
              <a:t>omgeving</a:t>
            </a:r>
            <a:r>
              <a:rPr lang="en-US" sz="2400" dirty="0">
                <a:latin typeface="Trebuchet MS" panose="020B0703020202090204" pitchFamily="34" charset="0"/>
              </a:rPr>
              <a:t> en </a:t>
            </a:r>
            <a:r>
              <a:rPr lang="en-US" sz="2400" dirty="0" err="1">
                <a:latin typeface="Trebuchet MS" panose="020B0703020202090204" pitchFamily="34" charset="0"/>
              </a:rPr>
              <a:t>nierzorgteam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703020202090204" pitchFamily="34" charset="0"/>
              </a:rPr>
              <a:t>Stel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haalbare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doelen</a:t>
            </a:r>
            <a:r>
              <a:rPr lang="en-US" sz="2400" dirty="0">
                <a:latin typeface="Trebuchet MS" panose="020B0703020202090204" pitchFamily="34" charset="0"/>
              </a:rPr>
              <a:t> &amp; </a:t>
            </a:r>
            <a:r>
              <a:rPr lang="en-US" sz="2400" dirty="0" err="1">
                <a:latin typeface="Trebuchet MS" panose="020B0703020202090204" pitchFamily="34" charset="0"/>
              </a:rPr>
              <a:t>vergeet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niet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te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genieten</a:t>
            </a:r>
            <a:endParaRPr lang="en-US" sz="2400" dirty="0">
              <a:latin typeface="Trebuchet MS" panose="020B0703020202090204" pitchFamily="34" charset="0"/>
            </a:endParaRPr>
          </a:p>
          <a:p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rebuchet MS" panose="020B0703020202090204" pitchFamily="34" charset="0"/>
            </a:endParaRP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xmlns="" id="{3D7DE182-CFEE-44F8-B074-EFCD93888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4738" y="681036"/>
            <a:ext cx="2695286" cy="10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30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102" y="1464962"/>
            <a:ext cx="10766044" cy="1325563"/>
          </a:xfrm>
        </p:spPr>
        <p:txBody>
          <a:bodyPr/>
          <a:lstStyle/>
          <a:p>
            <a:pPr algn="ctr"/>
            <a:r>
              <a:rPr lang="en-US" sz="4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Bedankt</a:t>
            </a:r>
            <a:r>
              <a:rPr lang="en-US" sz="4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voor</a:t>
            </a:r>
            <a:r>
              <a:rPr lang="en-US" sz="4200" b="1" dirty="0">
                <a:solidFill>
                  <a:srgbClr val="0070C0"/>
                </a:solidFill>
                <a:latin typeface="Trebuchet MS" panose="020B0603020202020204" pitchFamily="34" charset="0"/>
              </a:rPr>
              <a:t> het </a:t>
            </a:r>
            <a:r>
              <a:rPr lang="en-US" sz="42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luisteren</a:t>
            </a:r>
            <a:r>
              <a:rPr lang="en-US" sz="4200" b="1" dirty="0">
                <a:solidFill>
                  <a:srgbClr val="0070C0"/>
                </a:solidFill>
                <a:latin typeface="Trebuchet MS" panose="020B0603020202020204" pitchFamily="34" charset="0"/>
              </a:rPr>
              <a:t>! </a:t>
            </a:r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0546" y="2576649"/>
            <a:ext cx="7283300" cy="28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9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F9E54614-279E-B445-B1B3-2E292929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Wat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eet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Nederland?</a:t>
            </a:r>
            <a:endParaRPr lang="en-US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56" y="4175281"/>
            <a:ext cx="413626" cy="5409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76811"/>
            <a:ext cx="424014" cy="57183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426782" y="4261110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130 gram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555578" y="4878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1426781" y="4862253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105 gram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05" y="4262484"/>
            <a:ext cx="413626" cy="54098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449" y="4847303"/>
            <a:ext cx="424014" cy="57183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727831" y="4348313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145 gram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727830" y="4932745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105 gram</a:t>
            </a:r>
          </a:p>
        </p:txBody>
      </p:sp>
      <p:sp>
        <p:nvSpPr>
          <p:cNvPr id="16" name="AutoShape 10" descr="Surprises in Store: ontwikkelingen in groente en fruit - Distrifo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437" y="2283049"/>
            <a:ext cx="2634387" cy="1753065"/>
          </a:xfrm>
          <a:prstGeom prst="rect">
            <a:avLst/>
          </a:prstGeom>
        </p:spPr>
      </p:pic>
      <p:pic>
        <p:nvPicPr>
          <p:cNvPr id="1036" name="Picture 12" descr="Een stuk fruit: hoeveel is dat? | Gezondheidsnet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3058"/>
            <a:ext cx="3119253" cy="17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808" y="2258245"/>
            <a:ext cx="2229003" cy="1218986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5872" y="3667180"/>
            <a:ext cx="3172873" cy="13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66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79D2345-EC2E-8A44-BAF9-E9943A74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Hoe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beweegt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Nederland?</a:t>
            </a:r>
            <a:endParaRPr lang="en-US" sz="3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3248"/>
            <a:ext cx="4148832" cy="22703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514" y="2355266"/>
            <a:ext cx="6106388" cy="3776599"/>
          </a:xfrm>
          <a:prstGeom prst="rect">
            <a:avLst/>
          </a:prstGeom>
        </p:spPr>
      </p:pic>
      <p:pic>
        <p:nvPicPr>
          <p:cNvPr id="6150" name="Picture 6" descr="Beweegt u écht wel genoeg? | PMC Twigt | Fysiothera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378" y="4526127"/>
            <a:ext cx="3254476" cy="188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29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F4AE39D-5CF9-403C-9E16-6A54693E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107079"/>
            <a:ext cx="4718538" cy="210714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Nierschade &amp;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voedingsadvies</a:t>
            </a:r>
            <a:endParaRPr lang="nl-NL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0A3C57-0BE6-A84E-B38C-C5DF5347B1B1}"/>
              </a:ext>
            </a:extLst>
          </p:cNvPr>
          <p:cNvSpPr txBox="1"/>
          <p:nvPr/>
        </p:nvSpPr>
        <p:spPr>
          <a:xfrm>
            <a:off x="838199" y="2752302"/>
            <a:ext cx="4493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Wanneer</a:t>
            </a:r>
            <a:r>
              <a:rPr lang="en-US" sz="2400" dirty="0"/>
              <a:t> </a:t>
            </a:r>
            <a:r>
              <a:rPr lang="en-US" sz="2400" dirty="0" err="1"/>
              <a:t>welke</a:t>
            </a:r>
            <a:r>
              <a:rPr lang="en-US" sz="2400" dirty="0"/>
              <a:t> </a:t>
            </a:r>
            <a:r>
              <a:rPr lang="en-US" sz="2400" dirty="0" err="1"/>
              <a:t>voedingsadviezen</a:t>
            </a:r>
            <a:r>
              <a:rPr lang="en-US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611276-95DF-D14F-9173-F3BAED6D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781" y="749508"/>
            <a:ext cx="8471219" cy="59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1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54614-279E-B445-B1B3-2E292929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Gezonde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leefstijl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0E5425-0BE1-D549-BAD7-DD978641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latin typeface="Trebuchet MS" panose="020B0703020202090204" pitchFamily="34" charset="0"/>
              </a:rPr>
              <a:t>Richtlijnen</a:t>
            </a:r>
            <a:r>
              <a:rPr lang="en-US" sz="2400" dirty="0">
                <a:latin typeface="Trebuchet MS" panose="020B0703020202090204" pitchFamily="34" charset="0"/>
              </a:rPr>
              <a:t> Goede Voeding, </a:t>
            </a:r>
            <a:r>
              <a:rPr lang="en-US" sz="2400" dirty="0" err="1">
                <a:latin typeface="Trebuchet MS" panose="020B0703020202090204" pitchFamily="34" charset="0"/>
              </a:rPr>
              <a:t>óók</a:t>
            </a:r>
            <a:r>
              <a:rPr lang="en-US" sz="2400" dirty="0">
                <a:latin typeface="Trebuchet MS" panose="020B0703020202090204" pitchFamily="34" charset="0"/>
              </a:rPr>
              <a:t> bij </a:t>
            </a:r>
            <a:r>
              <a:rPr lang="en-US" sz="2400" dirty="0" err="1">
                <a:latin typeface="Trebuchet MS" panose="020B0703020202090204" pitchFamily="34" charset="0"/>
              </a:rPr>
              <a:t>chronische</a:t>
            </a:r>
            <a:r>
              <a:rPr lang="en-US" sz="2400" dirty="0">
                <a:latin typeface="Trebuchet MS" panose="020B0703020202090204" pitchFamily="34" charset="0"/>
              </a:rPr>
              <a:t> nierschade</a:t>
            </a:r>
          </a:p>
          <a:p>
            <a:endParaRPr lang="en-US" sz="2400" dirty="0">
              <a:latin typeface="Trebuchet MS" panose="020B070302020209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703020202090204" pitchFamily="34" charset="0"/>
              </a:rPr>
              <a:t>	</a:t>
            </a:r>
            <a:r>
              <a:rPr lang="en-US" sz="2400" dirty="0" err="1">
                <a:latin typeface="Trebuchet MS" panose="020B0703020202090204" pitchFamily="34" charset="0"/>
              </a:rPr>
              <a:t>Groente</a:t>
            </a:r>
            <a:r>
              <a:rPr lang="en-US" sz="2400" dirty="0">
                <a:latin typeface="Trebuchet MS" panose="020B0703020202090204" pitchFamily="34" charset="0"/>
              </a:rPr>
              <a:t>, fruit, </a:t>
            </a:r>
            <a:r>
              <a:rPr lang="en-US" sz="2400" dirty="0" err="1">
                <a:latin typeface="Trebuchet MS" panose="020B0703020202090204" pitchFamily="34" charset="0"/>
              </a:rPr>
              <a:t>volkoren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granen</a:t>
            </a:r>
            <a:r>
              <a:rPr lang="en-US" sz="2400" dirty="0">
                <a:latin typeface="Trebuchet MS" panose="020B0703020202090204" pitchFamily="34" charset="0"/>
              </a:rPr>
              <a:t>, </a:t>
            </a:r>
            <a:r>
              <a:rPr lang="en-US" sz="2400" dirty="0" err="1">
                <a:latin typeface="Trebuchet MS" panose="020B0703020202090204" pitchFamily="34" charset="0"/>
              </a:rPr>
              <a:t>noten</a:t>
            </a:r>
            <a:r>
              <a:rPr lang="en-US" sz="2400" dirty="0">
                <a:latin typeface="Trebuchet MS" panose="020B0703020202090204" pitchFamily="34" charset="0"/>
              </a:rPr>
              <a:t>, </a:t>
            </a:r>
            <a:r>
              <a:rPr lang="en-US" sz="2400" dirty="0" err="1">
                <a:latin typeface="Trebuchet MS" panose="020B0703020202090204" pitchFamily="34" charset="0"/>
              </a:rPr>
              <a:t>peulvruchten</a:t>
            </a:r>
            <a:r>
              <a:rPr lang="en-US" sz="2400" dirty="0">
                <a:latin typeface="Trebuchet MS" panose="020B0703020202090204" pitchFamily="34" charset="0"/>
              </a:rPr>
              <a:t>, (</a:t>
            </a:r>
            <a:r>
              <a:rPr lang="en-US" sz="2400" dirty="0" err="1">
                <a:latin typeface="Trebuchet MS" panose="020B0703020202090204" pitchFamily="34" charset="0"/>
              </a:rPr>
              <a:t>vette</a:t>
            </a:r>
            <a:r>
              <a:rPr lang="en-US" sz="2400" dirty="0">
                <a:latin typeface="Trebuchet MS" panose="020B0703020202090204" pitchFamily="34" charset="0"/>
              </a:rPr>
              <a:t>) vis</a:t>
            </a:r>
          </a:p>
          <a:p>
            <a:endParaRPr lang="en-US" sz="2400" dirty="0">
              <a:latin typeface="Trebuchet MS" panose="020B070302020209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703020202090204" pitchFamily="34" charset="0"/>
              </a:rPr>
              <a:t>	Alcohol, </a:t>
            </a:r>
            <a:r>
              <a:rPr lang="en-US" sz="2400" dirty="0" err="1">
                <a:latin typeface="Trebuchet MS" panose="020B0703020202090204" pitchFamily="34" charset="0"/>
              </a:rPr>
              <a:t>veel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suiker</a:t>
            </a:r>
            <a:r>
              <a:rPr lang="en-US" sz="2400" dirty="0">
                <a:latin typeface="Trebuchet MS" panose="020B0703020202090204" pitchFamily="34" charset="0"/>
              </a:rPr>
              <a:t>, </a:t>
            </a:r>
            <a:r>
              <a:rPr lang="en-US" sz="2400" dirty="0" err="1">
                <a:latin typeface="Trebuchet MS" panose="020B0703020202090204" pitchFamily="34" charset="0"/>
              </a:rPr>
              <a:t>zout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latin typeface="Trebuchet MS" panose="020B0703020202090204" pitchFamily="34" charset="0"/>
              </a:rPr>
              <a:t>en</a:t>
            </a:r>
            <a:r>
              <a:rPr lang="en-US" sz="2400" dirty="0">
                <a:latin typeface="Trebuchet MS" panose="020B0703020202090204" pitchFamily="34" charset="0"/>
              </a:rPr>
              <a:t> (</a:t>
            </a:r>
            <a:r>
              <a:rPr lang="en-US" sz="2400" dirty="0" err="1">
                <a:latin typeface="Trebuchet MS" panose="020B0703020202090204" pitchFamily="34" charset="0"/>
              </a:rPr>
              <a:t>verzadigde</a:t>
            </a:r>
            <a:r>
              <a:rPr lang="en-US" sz="2400" dirty="0">
                <a:latin typeface="Trebuchet MS" panose="020B0703020202090204" pitchFamily="34" charset="0"/>
              </a:rPr>
              <a:t>) </a:t>
            </a:r>
            <a:r>
              <a:rPr lang="en-US" sz="2400" dirty="0" err="1">
                <a:latin typeface="Trebuchet MS" panose="020B0703020202090204" pitchFamily="34" charset="0"/>
              </a:rPr>
              <a:t>vetten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0" indent="0">
              <a:buNone/>
            </a:pPr>
            <a:endParaRPr lang="en-US" sz="2400" dirty="0">
              <a:latin typeface="Trebuchet MS" panose="020B070302020209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Trebuchet MS" panose="020B0603020202020204" pitchFamily="34" charset="0"/>
              </a:rPr>
              <a:t>Voldoende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slaap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ontspanning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beweging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en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niet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roken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i="1" dirty="0">
                <a:latin typeface="Trebuchet MS" panose="020B0703020202090204" pitchFamily="34" charset="0"/>
              </a:rPr>
              <a:t>Moet het </a:t>
            </a:r>
            <a:r>
              <a:rPr lang="en-US" sz="2400" i="1" dirty="0" err="1">
                <a:latin typeface="Trebuchet MS" panose="020B0703020202090204" pitchFamily="34" charset="0"/>
              </a:rPr>
              <a:t>dan</a:t>
            </a:r>
            <a:r>
              <a:rPr lang="en-US" sz="2400" i="1" dirty="0">
                <a:latin typeface="Trebuchet MS" panose="020B0703020202090204" pitchFamily="34" charset="0"/>
              </a:rPr>
              <a:t> </a:t>
            </a:r>
            <a:r>
              <a:rPr lang="en-US" sz="2400" i="1" dirty="0" err="1">
                <a:latin typeface="Trebuchet MS" panose="020B0703020202090204" pitchFamily="34" charset="0"/>
              </a:rPr>
              <a:t>altijd</a:t>
            </a:r>
            <a:r>
              <a:rPr lang="en-US" sz="2400" i="1" dirty="0">
                <a:latin typeface="Trebuchet MS" panose="020B0703020202090204" pitchFamily="34" charset="0"/>
              </a:rPr>
              <a:t> 100% perfect?</a:t>
            </a:r>
          </a:p>
          <a:p>
            <a:pPr marL="0" indent="0">
              <a:buNone/>
            </a:pPr>
            <a:endParaRPr lang="en-US" dirty="0">
              <a:latin typeface="Trebuchet MS" panose="020B0703020202090204" pitchFamily="34" charset="0"/>
            </a:endParaRPr>
          </a:p>
          <a:p>
            <a:endParaRPr lang="en-US" dirty="0">
              <a:latin typeface="Trebuchet MS" panose="020B0703020202090204" pitchFamily="34" charset="0"/>
            </a:endParaRPr>
          </a:p>
          <a:p>
            <a:pPr marL="0" indent="0">
              <a:buNone/>
            </a:pPr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ECC5FC-1CE2-AD41-812E-1D451DE4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86" y="2615353"/>
            <a:ext cx="476072" cy="45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2387B-F661-C248-A0EA-340DB61B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218" y="3543416"/>
            <a:ext cx="476440" cy="4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0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FF6DCA0E-AFC0-DF4A-ADBC-C9587F836055}"/>
              </a:ext>
            </a:extLst>
          </p:cNvPr>
          <p:cNvSpPr txBox="1">
            <a:spLocks/>
          </p:cNvSpPr>
          <p:nvPr/>
        </p:nvSpPr>
        <p:spPr>
          <a:xfrm>
            <a:off x="779001" y="3937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Niervriendelijk</a:t>
            </a:r>
            <a:r>
              <a:rPr lang="en-US" sz="36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snacken</a:t>
            </a:r>
            <a:endParaRPr lang="en-US" sz="3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747341-30B4-6742-BB50-F885A309F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36" y="1677843"/>
            <a:ext cx="1553392" cy="1173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65B484-01F3-1445-9213-C6AB1553D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79" y="3288209"/>
            <a:ext cx="1497461" cy="88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BFCAD2-A2C8-E544-95C7-B8A716595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847" y="3233702"/>
            <a:ext cx="1555233" cy="1260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BA5ED9-9936-174F-8425-BFBE1F491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01" y="1569949"/>
            <a:ext cx="1465418" cy="1389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801481-C197-514C-8E72-A54516E36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801" y="1492966"/>
            <a:ext cx="1767904" cy="1224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B58A05-508D-0548-9512-D91103B8C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5913" y="1205698"/>
            <a:ext cx="505592" cy="5745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67B2F5-0FC0-E14B-80C6-329206F4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0078" y="694342"/>
            <a:ext cx="1743578" cy="20700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FCEDC35-0499-5043-B1FD-96CCDA8230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801" y="4927096"/>
            <a:ext cx="1741864" cy="15828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08D1736-E570-9042-B70D-DA7C6D737A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7430" y="3020694"/>
            <a:ext cx="1830364" cy="156796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511" y="4493891"/>
            <a:ext cx="1504774" cy="1467802"/>
          </a:xfrm>
          <a:prstGeom prst="rect">
            <a:avLst/>
          </a:prstGeom>
        </p:spPr>
      </p:pic>
      <p:pic>
        <p:nvPicPr>
          <p:cNvPr id="2050" name="Picture 2" descr="Een afbeelding van Tyrrells Chips no sal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0732" y="2959044"/>
            <a:ext cx="1696026" cy="16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0685" y="5368413"/>
            <a:ext cx="1269807" cy="8076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78474" y="4849736"/>
            <a:ext cx="1121857" cy="166018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1770" y="5481220"/>
            <a:ext cx="1685925" cy="10287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1339" y="3456517"/>
            <a:ext cx="966788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8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807C19F0F7E4EB76F1C1FEAB20DE4" ma:contentTypeVersion="13" ma:contentTypeDescription="Een nieuw document maken." ma:contentTypeScope="" ma:versionID="1eab6b281247841bd0aef81bace59bbe">
  <xsd:schema xmlns:xsd="http://www.w3.org/2001/XMLSchema" xmlns:xs="http://www.w3.org/2001/XMLSchema" xmlns:p="http://schemas.microsoft.com/office/2006/metadata/properties" xmlns:ns2="88b9a776-428f-4b53-9052-87c5d532c017" xmlns:ns3="9c1c412f-b643-446d-99ef-bf26fadf0ee9" targetNamespace="http://schemas.microsoft.com/office/2006/metadata/properties" ma:root="true" ma:fieldsID="f20aeb7d9f044408de1466e27b55a29a" ns2:_="" ns3:_="">
    <xsd:import namespace="88b9a776-428f-4b53-9052-87c5d532c017"/>
    <xsd:import namespace="9c1c412f-b643-446d-99ef-bf26fadf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9a776-428f-4b53-9052-87c5d532c0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c412f-b643-446d-99ef-bf26fadf0ee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1F4F59-A5C9-4FD8-A0B6-2FE99003AD58}"/>
</file>

<file path=customXml/itemProps2.xml><?xml version="1.0" encoding="utf-8"?>
<ds:datastoreItem xmlns:ds="http://schemas.openxmlformats.org/officeDocument/2006/customXml" ds:itemID="{8C53CDCF-D045-4BC1-AC56-AC67D7DED276}"/>
</file>

<file path=customXml/itemProps3.xml><?xml version="1.0" encoding="utf-8"?>
<ds:datastoreItem xmlns:ds="http://schemas.openxmlformats.org/officeDocument/2006/customXml" ds:itemID="{5B78853B-41BC-4EA2-94AF-970C615C3DE9}"/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2973</Words>
  <Application>Microsoft Office PowerPoint</Application>
  <PresentationFormat>Aangepast</PresentationFormat>
  <Paragraphs>502</Paragraphs>
  <Slides>42</Slides>
  <Notes>37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3" baseType="lpstr">
      <vt:lpstr>Office Theme</vt:lpstr>
      <vt:lpstr>Lekker niervriendelijk eten!</vt:lpstr>
      <vt:lpstr>Even voorstellen..</vt:lpstr>
      <vt:lpstr>Op het programma </vt:lpstr>
      <vt:lpstr>Niergezondheid</vt:lpstr>
      <vt:lpstr>Wat eet Nederland?</vt:lpstr>
      <vt:lpstr>Hoe beweegt Nederland?</vt:lpstr>
      <vt:lpstr>Nierschade &amp; voedingsadvies</vt:lpstr>
      <vt:lpstr>Gezonde leefstijl</vt:lpstr>
      <vt:lpstr>Dia 9</vt:lpstr>
      <vt:lpstr>Vitamines &amp; mineralen</vt:lpstr>
      <vt:lpstr>Voedingsstoffen</vt:lpstr>
      <vt:lpstr>Dia 12</vt:lpstr>
      <vt:lpstr>Zout </vt:lpstr>
      <vt:lpstr>Zout </vt:lpstr>
      <vt:lpstr>Dia 15</vt:lpstr>
      <vt:lpstr>Dia 16</vt:lpstr>
      <vt:lpstr>Broodje zalm, hoeveel zout?</vt:lpstr>
      <vt:lpstr>Zout &amp; … ander zout</vt:lpstr>
      <vt:lpstr>Niervriendelijke kruiden &amp; specerijen</vt:lpstr>
      <vt:lpstr>Zoutbewuste tips</vt:lpstr>
      <vt:lpstr>Voedingsstoffen</vt:lpstr>
      <vt:lpstr>Kalium</vt:lpstr>
      <vt:lpstr>Dia 23</vt:lpstr>
      <vt:lpstr>Wanneer is minder kalium nodig? </vt:lpstr>
      <vt:lpstr>Kalium &amp; keuzes maken </vt:lpstr>
      <vt:lpstr>Kaliumzout</vt:lpstr>
      <vt:lpstr>Voedingsstoffen</vt:lpstr>
      <vt:lpstr>Eiwit</vt:lpstr>
      <vt:lpstr>Hoeveel eiwit heb ik nodig?</vt:lpstr>
      <vt:lpstr>Hoeveel eiwit? </vt:lpstr>
      <vt:lpstr>Dia 31</vt:lpstr>
      <vt:lpstr>Plantaardig eiwit</vt:lpstr>
      <vt:lpstr>Eetwissels</vt:lpstr>
      <vt:lpstr>Praktische tips</vt:lpstr>
      <vt:lpstr>Dia 35</vt:lpstr>
      <vt:lpstr>Samenwerking met een diëtist  </vt:lpstr>
      <vt:lpstr>Een beetje minder Kalium &amp; Zout</vt:lpstr>
      <vt:lpstr>Fruit</vt:lpstr>
      <vt:lpstr>Dia 39</vt:lpstr>
      <vt:lpstr>Dia 40</vt:lpstr>
      <vt:lpstr>Take home message </vt:lpstr>
      <vt:lpstr>Bedankt voor het luisteren!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Voeding bij chronische nierschade</dc:title>
  <dc:creator>Eva Anne Hartman</dc:creator>
  <cp:lastModifiedBy>KittyJager</cp:lastModifiedBy>
  <cp:revision>745</cp:revision>
  <dcterms:created xsi:type="dcterms:W3CDTF">2020-09-29T18:49:59Z</dcterms:created>
  <dcterms:modified xsi:type="dcterms:W3CDTF">2020-11-04T14:55:55Z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0x010100CFE807C19F0F7E4EB76F1C1FEAB20DE4</vt:lpwstr>
  </property>
</Properties>
</file>